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88" r:id="rId3"/>
    <p:sldId id="262" r:id="rId4"/>
    <p:sldId id="264" r:id="rId5"/>
    <p:sldId id="265" r:id="rId6"/>
    <p:sldId id="267" r:id="rId7"/>
    <p:sldId id="257" r:id="rId8"/>
    <p:sldId id="260" r:id="rId9"/>
    <p:sldId id="258" r:id="rId10"/>
    <p:sldId id="261" r:id="rId11"/>
    <p:sldId id="259" r:id="rId12"/>
    <p:sldId id="263" r:id="rId13"/>
    <p:sldId id="266"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4" r:id="rId30"/>
    <p:sldId id="268" r:id="rId31"/>
    <p:sldId id="269" r:id="rId32"/>
    <p:sldId id="270" r:id="rId33"/>
    <p:sldId id="289" r:id="rId34"/>
    <p:sldId id="287" r:id="rId35"/>
    <p:sldId id="290" r:id="rId36"/>
    <p:sldId id="291" r:id="rId37"/>
    <p:sldId id="293"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1D60E-E2C4-455F-ABDD-840F2D4C8609}" type="datetimeFigureOut">
              <a:rPr lang="en-IN" smtClean="0"/>
              <a:pPr/>
              <a:t>11-01-2022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BF38D-9D98-4ABE-9B07-8D36A4AAE1ED}" type="slidenum">
              <a:rPr lang="en-IN" smtClean="0"/>
              <a:pPr/>
              <a:t>‹#›</a:t>
            </a:fld>
            <a:endParaRPr lang="en-IN"/>
          </a:p>
        </p:txBody>
      </p:sp>
    </p:spTree>
    <p:extLst>
      <p:ext uri="{BB962C8B-B14F-4D97-AF65-F5344CB8AC3E}">
        <p14:creationId xmlns:p14="http://schemas.microsoft.com/office/powerpoint/2010/main" xmlns="" val="324909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11/01/2022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11/01/2022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225" r="7097"/>
          <a:stretch/>
        </p:blipFill>
        <p:spPr bwMode="auto">
          <a:xfrm>
            <a:off x="3920614" y="511277"/>
            <a:ext cx="4896465"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29497" y="1219200"/>
            <a:ext cx="3576485" cy="1139952"/>
          </a:xfrm>
        </p:spPr>
        <p:txBody>
          <a:bodyPr>
            <a:noAutofit/>
          </a:bodyPr>
          <a:lstStyle/>
          <a:p>
            <a:pPr algn="ctr"/>
            <a:r>
              <a:rPr lang="en-IN" sz="4800" dirty="0" smtClean="0"/>
              <a:t>CULTURE</a:t>
            </a:r>
            <a:br>
              <a:rPr lang="en-IN" sz="4800" dirty="0" smtClean="0"/>
            </a:br>
            <a:r>
              <a:rPr lang="en-IN" sz="4800" dirty="0" smtClean="0"/>
              <a:t> MEDIA AND </a:t>
            </a:r>
            <a:br>
              <a:rPr lang="en-IN" sz="4800" dirty="0" smtClean="0"/>
            </a:br>
            <a:r>
              <a:rPr lang="en-IN" sz="4800" dirty="0" smtClean="0"/>
              <a:t>CULTURE</a:t>
            </a:r>
            <a:br>
              <a:rPr lang="en-IN" sz="4800" dirty="0" smtClean="0"/>
            </a:br>
            <a:r>
              <a:rPr lang="en-IN" sz="4800" dirty="0" smtClean="0"/>
              <a:t> METHODS</a:t>
            </a:r>
            <a:endParaRPr lang="en-IN" sz="4800" dirty="0"/>
          </a:p>
        </p:txBody>
      </p:sp>
      <p:sp>
        <p:nvSpPr>
          <p:cNvPr id="5" name="Subtitle 5"/>
          <p:cNvSpPr txBox="1">
            <a:spLocks/>
          </p:cNvSpPr>
          <p:nvPr/>
        </p:nvSpPr>
        <p:spPr>
          <a:xfrm>
            <a:off x="-1142999" y="5181600"/>
            <a:ext cx="10058400" cy="1716014"/>
          </a:xfrm>
          <a:prstGeom prst="rect">
            <a:avLst/>
          </a:prstGeom>
        </p:spPr>
        <p:txBody>
          <a:bodyPr vert="horz" lIns="118872" tIns="0" rIns="45720" bIns="0" rtlCol="0" anchor="b">
            <a:normAutofit fontScale="77500" lnSpcReduction="2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buClr>
                <a:srgbClr val="FE8637"/>
              </a:buClr>
            </a:pPr>
            <a:endParaRPr lang="en-US" sz="2100" b="1" dirty="0" smtClean="0">
              <a:solidFill>
                <a:srgbClr val="92D050"/>
              </a:solidFill>
              <a:latin typeface="Times New Roman" pitchFamily="18" charset="0"/>
              <a:cs typeface="Times New Roman" pitchFamily="18" charset="0"/>
            </a:endParaRPr>
          </a:p>
          <a:p>
            <a:pPr algn="r">
              <a:buClr>
                <a:srgbClr val="FE8637"/>
              </a:buClr>
            </a:pPr>
            <a:r>
              <a:rPr lang="en-US" sz="3100" b="1" dirty="0" smtClean="0">
                <a:solidFill>
                  <a:srgbClr val="92D050"/>
                </a:solidFill>
                <a:latin typeface="Times New Roman" pitchFamily="18" charset="0"/>
                <a:cs typeface="Times New Roman" pitchFamily="18" charset="0"/>
              </a:rPr>
              <a:t>By</a:t>
            </a:r>
          </a:p>
          <a:p>
            <a:pPr algn="r">
              <a:buClr>
                <a:srgbClr val="FE8637"/>
              </a:buClr>
            </a:pPr>
            <a:r>
              <a:rPr lang="en-US" sz="3100" b="1" dirty="0" smtClean="0">
                <a:solidFill>
                  <a:srgbClr val="92D050"/>
                </a:solidFill>
                <a:latin typeface="Times New Roman" pitchFamily="18" charset="0"/>
                <a:cs typeface="Times New Roman" pitchFamily="18" charset="0"/>
              </a:rPr>
              <a:t>Dr Syed Ayesha Fatema</a:t>
            </a:r>
          </a:p>
          <a:p>
            <a:pPr algn="r">
              <a:buClr>
                <a:srgbClr val="FE8637"/>
              </a:buClr>
            </a:pPr>
            <a:r>
              <a:rPr lang="en-US" sz="3100" b="1" dirty="0" smtClean="0">
                <a:solidFill>
                  <a:srgbClr val="92D050"/>
                </a:solidFill>
                <a:latin typeface="Times New Roman" pitchFamily="18" charset="0"/>
                <a:cs typeface="Times New Roman" pitchFamily="18" charset="0"/>
              </a:rPr>
              <a:t>Professor</a:t>
            </a:r>
          </a:p>
          <a:p>
            <a:pPr algn="r">
              <a:buClr>
                <a:srgbClr val="FE8637"/>
              </a:buClr>
            </a:pPr>
            <a:r>
              <a:rPr lang="en-US" sz="3100" b="1" dirty="0" smtClean="0">
                <a:solidFill>
                  <a:srgbClr val="92D050"/>
                </a:solidFill>
                <a:latin typeface="Times New Roman" pitchFamily="18" charset="0"/>
                <a:cs typeface="Times New Roman" pitchFamily="18" charset="0"/>
              </a:rPr>
              <a:t>PG Dept Of Medicine</a:t>
            </a:r>
          </a:p>
          <a:p>
            <a:pPr algn="r">
              <a:buClr>
                <a:srgbClr val="FE8637"/>
              </a:buClr>
            </a:pPr>
            <a:r>
              <a:rPr lang="en-US" sz="3100" b="1" dirty="0" smtClean="0">
                <a:solidFill>
                  <a:srgbClr val="92D050"/>
                </a:solidFill>
                <a:latin typeface="Times New Roman" pitchFamily="18" charset="0"/>
                <a:cs typeface="Times New Roman" pitchFamily="18" charset="0"/>
              </a:rPr>
              <a:t>ZVMUMCH Pune Maharashtra India</a:t>
            </a:r>
            <a:endParaRPr lang="en-IN" sz="3100" b="1" dirty="0" smtClean="0">
              <a:solidFill>
                <a:srgbClr val="92D050"/>
              </a:solidFill>
              <a:latin typeface="Times New Roman" pitchFamily="18" charset="0"/>
              <a:cs typeface="Times New Roman" pitchFamily="18" charset="0"/>
            </a:endParaRPr>
          </a:p>
          <a:p>
            <a:pPr algn="r"/>
            <a:endParaRPr lang="en-IN" dirty="0">
              <a:solidFill>
                <a:srgbClr val="92D050"/>
              </a:solidFill>
            </a:endParaRPr>
          </a:p>
        </p:txBody>
      </p:sp>
      <p:pic>
        <p:nvPicPr>
          <p:cNvPr id="1027" name="Picture 3" descr="E:\Personal\Dr Syed Ayesha Fatem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277607"/>
            <a:ext cx="1371600" cy="1524000"/>
          </a:xfrm>
          <a:prstGeom prst="roundRect">
            <a:avLst>
              <a:gd name="adj" fmla="val 4167"/>
            </a:avLst>
          </a:prstGeom>
          <a:solidFill>
            <a:srgbClr val="FFFFFF"/>
          </a:solidFill>
          <a:ln w="76200" cap="sq">
            <a:solidFill>
              <a:schemeClr val="accent4">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28134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447800"/>
            <a:ext cx="8991600" cy="4930409"/>
          </a:xfrm>
        </p:spPr>
        <p:txBody>
          <a:bodyPr>
            <a:noAutofit/>
          </a:bodyPr>
          <a:lstStyle/>
          <a:p>
            <a:r>
              <a:rPr lang="en-IN" sz="2600" b="1" dirty="0" smtClean="0"/>
              <a:t>6. Agar: </a:t>
            </a:r>
            <a:r>
              <a:rPr lang="en-IN" sz="2600" dirty="0" smtClean="0"/>
              <a:t> </a:t>
            </a:r>
          </a:p>
          <a:p>
            <a:pPr lvl="1"/>
            <a:r>
              <a:rPr lang="en-IN" sz="2600" dirty="0" smtClean="0"/>
              <a:t>It </a:t>
            </a:r>
            <a:r>
              <a:rPr lang="en-IN" sz="2600" dirty="0"/>
              <a:t>is prepared from sea weed (Algae- </a:t>
            </a:r>
            <a:r>
              <a:rPr lang="en-IN" sz="2600" dirty="0" smtClean="0"/>
              <a:t>geladium </a:t>
            </a:r>
            <a:r>
              <a:rPr lang="en-IN" sz="2600" dirty="0" err="1" smtClean="0"/>
              <a:t>es</a:t>
            </a:r>
            <a:r>
              <a:rPr lang="en-IN" sz="2600" dirty="0"/>
              <a:t>). </a:t>
            </a:r>
            <a:endParaRPr lang="en-IN" sz="2600" dirty="0" smtClean="0"/>
          </a:p>
          <a:p>
            <a:pPr lvl="1"/>
            <a:r>
              <a:rPr lang="en-IN" sz="2600" dirty="0" smtClean="0"/>
              <a:t>It </a:t>
            </a:r>
            <a:r>
              <a:rPr lang="en-IN" sz="2600" dirty="0"/>
              <a:t>contains mainly long-chain polysaccharide</a:t>
            </a:r>
            <a:r>
              <a:rPr lang="en-IN" sz="2600" dirty="0" smtClean="0"/>
              <a:t>, a </a:t>
            </a:r>
            <a:r>
              <a:rPr lang="en-IN" sz="2600" dirty="0"/>
              <a:t>small amount of protein-like material and a </a:t>
            </a:r>
            <a:r>
              <a:rPr lang="en-IN" sz="2600" dirty="0" smtClean="0"/>
              <a:t>variety of </a:t>
            </a:r>
            <a:r>
              <a:rPr lang="en-IN" sz="2600" dirty="0"/>
              <a:t>inorganic salts. </a:t>
            </a:r>
            <a:endParaRPr lang="en-IN" sz="2600" dirty="0" smtClean="0"/>
          </a:p>
          <a:p>
            <a:pPr lvl="1"/>
            <a:r>
              <a:rPr lang="en-IN" sz="2600" dirty="0" smtClean="0"/>
              <a:t>It </a:t>
            </a:r>
            <a:r>
              <a:rPr lang="en-IN" sz="2600" dirty="0"/>
              <a:t>is available either in long </a:t>
            </a:r>
            <a:r>
              <a:rPr lang="en-IN" sz="2600" dirty="0" smtClean="0"/>
              <a:t>shreds or </a:t>
            </a:r>
            <a:r>
              <a:rPr lang="en-IN" sz="2600" dirty="0"/>
              <a:t>powder form</a:t>
            </a:r>
            <a:r>
              <a:rPr lang="en-IN" sz="2600" dirty="0" smtClean="0"/>
              <a:t>.</a:t>
            </a:r>
          </a:p>
          <a:p>
            <a:pPr lvl="1"/>
            <a:r>
              <a:rPr lang="en-IN" sz="2600" dirty="0" smtClean="0"/>
              <a:t>It </a:t>
            </a:r>
            <a:r>
              <a:rPr lang="en-IN" sz="2600" dirty="0"/>
              <a:t>is used in concentration of 2-3</a:t>
            </a:r>
            <a:r>
              <a:rPr lang="en-IN" sz="2600" dirty="0" smtClean="0"/>
              <a:t>%.</a:t>
            </a:r>
          </a:p>
          <a:p>
            <a:pPr lvl="1"/>
            <a:r>
              <a:rPr lang="en-IN" sz="2600" dirty="0" smtClean="0"/>
              <a:t>It </a:t>
            </a:r>
            <a:r>
              <a:rPr lang="en-IN" sz="2600" dirty="0"/>
              <a:t>melts at 98°C and usually solidifies at 42°C. </a:t>
            </a:r>
            <a:endParaRPr lang="en-IN" sz="2600" dirty="0" smtClean="0"/>
          </a:p>
          <a:p>
            <a:pPr lvl="1"/>
            <a:r>
              <a:rPr lang="en-IN" sz="2600" dirty="0" smtClean="0"/>
              <a:t>Agar does </a:t>
            </a:r>
            <a:r>
              <a:rPr lang="en-IN" sz="2600" dirty="0"/>
              <a:t>not provide any nutrition to the bacteria </a:t>
            </a:r>
            <a:r>
              <a:rPr lang="en-IN" sz="2600" dirty="0" smtClean="0"/>
              <a:t>but acts </a:t>
            </a:r>
            <a:r>
              <a:rPr lang="en-IN" sz="2600" dirty="0"/>
              <a:t>as a solidifying agent only. </a:t>
            </a:r>
            <a:endParaRPr lang="en-IN" sz="2600" dirty="0" smtClean="0"/>
          </a:p>
          <a:p>
            <a:pPr lvl="1"/>
            <a:r>
              <a:rPr lang="en-IN" sz="2600" dirty="0" smtClean="0"/>
              <a:t>New </a:t>
            </a:r>
            <a:r>
              <a:rPr lang="en-IN" sz="2600" dirty="0"/>
              <a:t>Zealand </a:t>
            </a:r>
            <a:r>
              <a:rPr lang="en-IN" sz="2600" dirty="0" smtClean="0"/>
              <a:t>agar has </a:t>
            </a:r>
            <a:r>
              <a:rPr lang="en-IN" sz="2600" dirty="0"/>
              <a:t>twice the jellifying capacity than that of </a:t>
            </a:r>
            <a:r>
              <a:rPr lang="en-IN" sz="2600" dirty="0" smtClean="0"/>
              <a:t>Japanese agar</a:t>
            </a:r>
            <a:r>
              <a:rPr lang="en-IN" dirty="0"/>
              <a:t>.</a:t>
            </a:r>
          </a:p>
        </p:txBody>
      </p:sp>
    </p:spTree>
    <p:extLst>
      <p:ext uri="{BB962C8B-B14F-4D97-AF65-F5344CB8AC3E}">
        <p14:creationId xmlns:p14="http://schemas.microsoft.com/office/powerpoint/2010/main" xmlns="" val="24657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TYPES </a:t>
            </a:r>
            <a:r>
              <a:rPr lang="en-IN" dirty="0"/>
              <a:t>OF </a:t>
            </a:r>
            <a:r>
              <a:rPr lang="en-IN" dirty="0" smtClean="0"/>
              <a:t>CULTURE MEDIA</a:t>
            </a:r>
            <a:endParaRPr lang="en-IN" dirty="0"/>
          </a:p>
        </p:txBody>
      </p:sp>
      <p:sp>
        <p:nvSpPr>
          <p:cNvPr id="3" name="Content Placeholder 2"/>
          <p:cNvSpPr>
            <a:spLocks noGrp="1"/>
          </p:cNvSpPr>
          <p:nvPr>
            <p:ph idx="1"/>
          </p:nvPr>
        </p:nvSpPr>
        <p:spPr>
          <a:xfrm>
            <a:off x="152400" y="1600200"/>
            <a:ext cx="8991600" cy="5029199"/>
          </a:xfrm>
        </p:spPr>
        <p:txBody>
          <a:bodyPr numCol="2">
            <a:noAutofit/>
          </a:bodyPr>
          <a:lstStyle/>
          <a:p>
            <a:pPr marL="118872" indent="0">
              <a:buNone/>
            </a:pPr>
            <a:r>
              <a:rPr lang="en-IN" sz="2400" dirty="0" smtClean="0"/>
              <a:t>Media </a:t>
            </a:r>
            <a:r>
              <a:rPr lang="en-IN" sz="2400" dirty="0"/>
              <a:t>are classified in many ways:</a:t>
            </a:r>
          </a:p>
          <a:p>
            <a:pPr marL="118872" indent="0">
              <a:buNone/>
            </a:pPr>
            <a:r>
              <a:rPr lang="en-IN" sz="2400" b="1" dirty="0"/>
              <a:t>1. Based on physical state</a:t>
            </a:r>
          </a:p>
          <a:p>
            <a:pPr marL="118872" indent="0">
              <a:buNone/>
            </a:pPr>
            <a:r>
              <a:rPr lang="en-IN" sz="2400" i="1" dirty="0"/>
              <a:t>(i) </a:t>
            </a:r>
            <a:r>
              <a:rPr lang="en-IN" sz="2400" dirty="0"/>
              <a:t>Liquid media</a:t>
            </a:r>
          </a:p>
          <a:p>
            <a:pPr marL="118872" indent="0">
              <a:buNone/>
            </a:pPr>
            <a:r>
              <a:rPr lang="en-IN" sz="2400" i="1" dirty="0"/>
              <a:t>(ii) </a:t>
            </a:r>
            <a:r>
              <a:rPr lang="en-IN" sz="2400" dirty="0"/>
              <a:t>Semisolid media</a:t>
            </a:r>
          </a:p>
          <a:p>
            <a:pPr marL="118872" indent="0">
              <a:buNone/>
            </a:pPr>
            <a:r>
              <a:rPr lang="en-IN" sz="2400" i="1" dirty="0"/>
              <a:t>(iii) </a:t>
            </a:r>
            <a:r>
              <a:rPr lang="en-IN" sz="2400" dirty="0"/>
              <a:t>Solid media</a:t>
            </a:r>
          </a:p>
          <a:p>
            <a:pPr marL="118872" indent="0">
              <a:buNone/>
            </a:pPr>
            <a:r>
              <a:rPr lang="en-IN" sz="2400" b="1" dirty="0"/>
              <a:t>2. On the basis of presence of molecular oxygen and</a:t>
            </a:r>
          </a:p>
          <a:p>
            <a:pPr marL="118872" indent="0">
              <a:buNone/>
            </a:pPr>
            <a:r>
              <a:rPr lang="en-IN" sz="2400" b="1" dirty="0"/>
              <a:t>reducing substances in the media</a:t>
            </a:r>
          </a:p>
          <a:p>
            <a:pPr marL="118872" indent="0">
              <a:buNone/>
            </a:pPr>
            <a:r>
              <a:rPr lang="en-IN" sz="2400" dirty="0"/>
              <a:t>(i) Aerobic media</a:t>
            </a:r>
          </a:p>
          <a:p>
            <a:pPr marL="118872" indent="0">
              <a:buNone/>
            </a:pPr>
            <a:r>
              <a:rPr lang="en-IN" sz="2400" i="1" dirty="0"/>
              <a:t>(ii) </a:t>
            </a:r>
            <a:r>
              <a:rPr lang="en-IN" sz="2400" dirty="0"/>
              <a:t>Anaerobic media</a:t>
            </a:r>
          </a:p>
          <a:p>
            <a:pPr marL="118872" indent="0">
              <a:buNone/>
            </a:pPr>
            <a:endParaRPr lang="en-IN" sz="2400" b="1" dirty="0" smtClean="0"/>
          </a:p>
          <a:p>
            <a:pPr marL="118872" indent="0">
              <a:buNone/>
            </a:pPr>
            <a:r>
              <a:rPr lang="en-IN" sz="2400" b="1" dirty="0" smtClean="0"/>
              <a:t>3</a:t>
            </a:r>
            <a:r>
              <a:rPr lang="en-IN" sz="2400" b="1" dirty="0"/>
              <a:t>. Based on nutritional factors</a:t>
            </a:r>
          </a:p>
          <a:p>
            <a:pPr marL="118872" indent="0">
              <a:buNone/>
            </a:pPr>
            <a:r>
              <a:rPr lang="en-IN" sz="2400" dirty="0"/>
              <a:t>(i) Simple media</a:t>
            </a:r>
          </a:p>
          <a:p>
            <a:pPr marL="118872" indent="0">
              <a:buNone/>
            </a:pPr>
            <a:r>
              <a:rPr lang="en-IN" sz="2400" i="1" dirty="0"/>
              <a:t>(ii) </a:t>
            </a:r>
            <a:r>
              <a:rPr lang="en-IN" sz="2400" dirty="0"/>
              <a:t>Complex media</a:t>
            </a:r>
          </a:p>
          <a:p>
            <a:pPr marL="118872" indent="0">
              <a:buNone/>
            </a:pPr>
            <a:r>
              <a:rPr lang="en-IN" sz="2400" i="1" dirty="0"/>
              <a:t>(iii) </a:t>
            </a:r>
            <a:r>
              <a:rPr lang="en-IN" sz="2400" dirty="0"/>
              <a:t>Synthetic media</a:t>
            </a:r>
          </a:p>
          <a:p>
            <a:pPr marL="118872" indent="0">
              <a:buNone/>
            </a:pPr>
            <a:r>
              <a:rPr lang="en-IN" sz="2400" i="1" dirty="0"/>
              <a:t>(iv) </a:t>
            </a:r>
            <a:r>
              <a:rPr lang="en-IN" sz="2400" dirty="0"/>
              <a:t>Special </a:t>
            </a:r>
            <a:r>
              <a:rPr lang="en-IN" sz="2400" dirty="0" smtClean="0"/>
              <a:t>media</a:t>
            </a:r>
          </a:p>
          <a:p>
            <a:r>
              <a:rPr lang="en-IN" sz="2400" i="1" dirty="0"/>
              <a:t>(a) </a:t>
            </a:r>
            <a:r>
              <a:rPr lang="en-IN" sz="2400" dirty="0"/>
              <a:t>Enriched media </a:t>
            </a:r>
          </a:p>
          <a:p>
            <a:r>
              <a:rPr lang="en-IN" sz="2400" i="1" dirty="0"/>
              <a:t>(b) </a:t>
            </a:r>
            <a:r>
              <a:rPr lang="en-IN" sz="2400" dirty="0" smtClean="0"/>
              <a:t>Enrichment media</a:t>
            </a:r>
            <a:endParaRPr lang="en-IN" sz="2400" dirty="0"/>
          </a:p>
          <a:p>
            <a:r>
              <a:rPr lang="en-IN" sz="2400" dirty="0"/>
              <a:t>( c) Selective media</a:t>
            </a:r>
          </a:p>
          <a:p>
            <a:r>
              <a:rPr lang="en-IN" sz="2400" i="1" dirty="0"/>
              <a:t>(d) </a:t>
            </a:r>
            <a:r>
              <a:rPr lang="en-IN" sz="2400" dirty="0"/>
              <a:t>Differential </a:t>
            </a:r>
            <a:r>
              <a:rPr lang="en-IN" sz="2400" dirty="0" smtClean="0"/>
              <a:t>media</a:t>
            </a:r>
            <a:endParaRPr lang="en-IN" sz="2400" dirty="0"/>
          </a:p>
          <a:p>
            <a:r>
              <a:rPr lang="en-IN" sz="2400" dirty="0"/>
              <a:t>(e) Indicator media</a:t>
            </a:r>
          </a:p>
          <a:p>
            <a:r>
              <a:rPr lang="en-IN" sz="2400" i="1" dirty="0"/>
              <a:t>(j) </a:t>
            </a:r>
            <a:r>
              <a:rPr lang="en-IN" sz="2400" dirty="0"/>
              <a:t>Transport media</a:t>
            </a:r>
          </a:p>
          <a:p>
            <a:r>
              <a:rPr lang="en-IN" sz="2400" dirty="0"/>
              <a:t>(g) Sugar media</a:t>
            </a:r>
          </a:p>
        </p:txBody>
      </p:sp>
    </p:spTree>
    <p:extLst>
      <p:ext uri="{BB962C8B-B14F-4D97-AF65-F5344CB8AC3E}">
        <p14:creationId xmlns:p14="http://schemas.microsoft.com/office/powerpoint/2010/main" xmlns="" val="17211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additive="base">
                                        <p:cTn id="10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additive="base">
                                        <p:cTn id="10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9" end="19"/>
                                            </p:txEl>
                                          </p:spTgt>
                                        </p:tgtEl>
                                        <p:attrNameLst>
                                          <p:attrName>style.visibility</p:attrName>
                                        </p:attrNameLst>
                                      </p:cBhvr>
                                      <p:to>
                                        <p:strVal val="visible"/>
                                      </p:to>
                                    </p:set>
                                    <p:anim calcmode="lin" valueType="num">
                                      <p:cBhvr additive="base">
                                        <p:cTn id="11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20" end="20"/>
                                            </p:txEl>
                                          </p:spTgt>
                                        </p:tgtEl>
                                        <p:attrNameLst>
                                          <p:attrName>style.visibility</p:attrName>
                                        </p:attrNameLst>
                                      </p:cBhvr>
                                      <p:to>
                                        <p:strVal val="visible"/>
                                      </p:to>
                                    </p:set>
                                    <p:anim calcmode="lin" valueType="num">
                                      <p:cBhvr additive="base">
                                        <p:cTn id="12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xEl>
                                              <p:pRg st="21" end="21"/>
                                            </p:txEl>
                                          </p:spTgt>
                                        </p:tgtEl>
                                        <p:attrNameLst>
                                          <p:attrName>style.visibility</p:attrName>
                                        </p:attrNameLst>
                                      </p:cBhvr>
                                      <p:to>
                                        <p:strVal val="visible"/>
                                      </p:to>
                                    </p:set>
                                    <p:anim calcmode="lin" valueType="num">
                                      <p:cBhvr additive="base">
                                        <p:cTn id="12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pPr marL="118872" indent="0" algn="ctr"/>
            <a:r>
              <a:rPr lang="en-IN" sz="3600" dirty="0"/>
              <a:t>Based on physical </a:t>
            </a:r>
            <a:r>
              <a:rPr lang="en-IN" sz="3600" dirty="0" smtClean="0"/>
              <a:t>state Liquid media, Semisolid media and Solid media</a:t>
            </a:r>
            <a:endParaRPr lang="en-IN" sz="3600" dirty="0"/>
          </a:p>
        </p:txBody>
      </p:sp>
      <p:sp>
        <p:nvSpPr>
          <p:cNvPr id="3" name="Content Placeholder 2"/>
          <p:cNvSpPr>
            <a:spLocks noGrp="1"/>
          </p:cNvSpPr>
          <p:nvPr>
            <p:ph idx="1"/>
          </p:nvPr>
        </p:nvSpPr>
        <p:spPr>
          <a:xfrm>
            <a:off x="152400" y="1775191"/>
            <a:ext cx="3200400" cy="4930409"/>
          </a:xfrm>
        </p:spPr>
        <p:txBody>
          <a:bodyPr>
            <a:normAutofit/>
          </a:bodyPr>
          <a:lstStyle/>
          <a:p>
            <a:r>
              <a:rPr lang="en-IN" sz="2800" dirty="0"/>
              <a:t>Bacteriological culture media can be prepared as a </a:t>
            </a:r>
            <a:endParaRPr lang="en-IN" sz="2800" dirty="0" smtClean="0"/>
          </a:p>
          <a:p>
            <a:pPr lvl="1"/>
            <a:r>
              <a:rPr lang="en-IN" sz="2400" dirty="0" smtClean="0"/>
              <a:t>liquid </a:t>
            </a:r>
            <a:r>
              <a:rPr lang="en-IN" sz="2400" dirty="0"/>
              <a:t>(broth), </a:t>
            </a:r>
            <a:endParaRPr lang="en-IN" sz="2400" dirty="0" smtClean="0"/>
          </a:p>
          <a:p>
            <a:pPr lvl="1"/>
            <a:r>
              <a:rPr lang="en-IN" sz="2400" dirty="0" smtClean="0"/>
              <a:t>a </a:t>
            </a:r>
            <a:r>
              <a:rPr lang="en-IN" sz="2400" dirty="0"/>
              <a:t>solid (plate media or slant media), or </a:t>
            </a:r>
            <a:endParaRPr lang="en-IN" sz="2400" dirty="0" smtClean="0"/>
          </a:p>
          <a:p>
            <a:pPr lvl="1"/>
            <a:r>
              <a:rPr lang="en-IN" sz="2400" dirty="0" smtClean="0"/>
              <a:t>as </a:t>
            </a:r>
            <a:r>
              <a:rPr lang="en-IN" sz="2400" dirty="0"/>
              <a:t>a semi-solid (deeps) </a:t>
            </a:r>
            <a:endParaRPr lang="en-IN" sz="2400" dirty="0" smtClean="0"/>
          </a:p>
          <a:p>
            <a:pPr marL="457200" lvl="1" indent="0">
              <a:buNone/>
            </a:pPr>
            <a:r>
              <a:rPr lang="en-IN" sz="2400" dirty="0" smtClean="0"/>
              <a:t>as illustrated in Figure .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1828800"/>
            <a:ext cx="5235677"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69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775191"/>
            <a:ext cx="8458200" cy="4930409"/>
          </a:xfrm>
        </p:spPr>
        <p:txBody>
          <a:bodyPr>
            <a:normAutofit/>
          </a:bodyPr>
          <a:lstStyle/>
          <a:p>
            <a:r>
              <a:rPr lang="en-IN" sz="2800" dirty="0"/>
              <a:t>Solid and semi-solid media contain a solidifying agent such as agar or </a:t>
            </a:r>
            <a:r>
              <a:rPr lang="en-IN" sz="2800" dirty="0" err="1"/>
              <a:t>gelatin</a:t>
            </a:r>
            <a:r>
              <a:rPr lang="en-IN" sz="2800" dirty="0"/>
              <a:t>. </a:t>
            </a:r>
            <a:endParaRPr lang="en-IN" sz="2800" dirty="0" smtClean="0"/>
          </a:p>
          <a:p>
            <a:r>
              <a:rPr lang="en-IN" sz="2800" dirty="0" smtClean="0"/>
              <a:t>Agar</a:t>
            </a:r>
            <a:r>
              <a:rPr lang="en-IN" sz="2800" dirty="0"/>
              <a:t>, which is a polysaccharide derived from red seaweed (</a:t>
            </a:r>
            <a:r>
              <a:rPr lang="en-IN" sz="2800" i="1" dirty="0" err="1"/>
              <a:t>Rhodophyceae</a:t>
            </a:r>
            <a:r>
              <a:rPr lang="en-IN" sz="2800" dirty="0"/>
              <a:t>) is preferred because it is an inert, non-nutritive substance. </a:t>
            </a:r>
            <a:endParaRPr lang="en-IN" sz="2800" dirty="0" smtClean="0"/>
          </a:p>
          <a:p>
            <a:r>
              <a:rPr lang="en-IN" sz="2800" dirty="0" smtClean="0"/>
              <a:t>The </a:t>
            </a:r>
            <a:r>
              <a:rPr lang="en-IN" sz="2800" dirty="0"/>
              <a:t>agar provides a solid growth surface for the bacteria, upon which bacteria reproduce until the distinctive lumps of cells that we call colonies form.</a:t>
            </a:r>
          </a:p>
          <a:p>
            <a:endParaRPr lang="en-IN" dirty="0"/>
          </a:p>
        </p:txBody>
      </p:sp>
    </p:spTree>
    <p:extLst>
      <p:ext uri="{BB962C8B-B14F-4D97-AF65-F5344CB8AC3E}">
        <p14:creationId xmlns:p14="http://schemas.microsoft.com/office/powerpoint/2010/main" xmlns="" val="40543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dirty="0"/>
              <a:t>Based on nutritional factors</a:t>
            </a:r>
            <a:endParaRPr lang="en-IN" dirty="0"/>
          </a:p>
        </p:txBody>
      </p:sp>
      <p:sp>
        <p:nvSpPr>
          <p:cNvPr id="3" name="Content Placeholder 2"/>
          <p:cNvSpPr>
            <a:spLocks noGrp="1"/>
          </p:cNvSpPr>
          <p:nvPr>
            <p:ph idx="1"/>
          </p:nvPr>
        </p:nvSpPr>
        <p:spPr>
          <a:xfrm>
            <a:off x="76200" y="1775191"/>
            <a:ext cx="4114800" cy="4854209"/>
          </a:xfrm>
        </p:spPr>
        <p:txBody>
          <a:bodyPr>
            <a:normAutofit fontScale="85000" lnSpcReduction="20000"/>
          </a:bodyPr>
          <a:lstStyle/>
          <a:p>
            <a:r>
              <a:rPr lang="en-IN" b="1" dirty="0" smtClean="0"/>
              <a:t>1. Simple </a:t>
            </a:r>
            <a:r>
              <a:rPr lang="en-IN" b="1" dirty="0"/>
              <a:t>Media</a:t>
            </a:r>
          </a:p>
          <a:p>
            <a:r>
              <a:rPr lang="en-IN" dirty="0"/>
              <a:t>Nutrient broth is an example of simple medium. </a:t>
            </a:r>
            <a:endParaRPr lang="en-IN" dirty="0" smtClean="0"/>
          </a:p>
          <a:p>
            <a:r>
              <a:rPr lang="en-IN" dirty="0" smtClean="0"/>
              <a:t>It contains </a:t>
            </a:r>
            <a:r>
              <a:rPr lang="en-IN" dirty="0"/>
              <a:t>peptone water and meat extract 1 %. </a:t>
            </a:r>
            <a:endParaRPr lang="en-IN" dirty="0" smtClean="0"/>
          </a:p>
          <a:p>
            <a:r>
              <a:rPr lang="en-IN" dirty="0" smtClean="0"/>
              <a:t>When glucose </a:t>
            </a:r>
            <a:r>
              <a:rPr lang="en-IN" dirty="0"/>
              <a:t>(0.5%) is added to nutrient broth, it </a:t>
            </a:r>
            <a:r>
              <a:rPr lang="en-IN" dirty="0" smtClean="0"/>
              <a:t>becomes glucose </a:t>
            </a:r>
            <a:r>
              <a:rPr lang="en-IN" dirty="0"/>
              <a:t>broth. </a:t>
            </a:r>
            <a:endParaRPr lang="en-IN" dirty="0" smtClean="0"/>
          </a:p>
          <a:p>
            <a:r>
              <a:rPr lang="en-IN" dirty="0" smtClean="0"/>
              <a:t>Peptone </a:t>
            </a:r>
            <a:r>
              <a:rPr lang="en-IN" dirty="0"/>
              <a:t>water and glucose broth are </a:t>
            </a:r>
            <a:r>
              <a:rPr lang="en-IN" dirty="0" smtClean="0"/>
              <a:t>shown in </a:t>
            </a:r>
            <a:r>
              <a:rPr lang="en-IN" dirty="0"/>
              <a:t>Figs. 5.1 and 5.2.</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1811592"/>
            <a:ext cx="4399014" cy="477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76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600201"/>
            <a:ext cx="4191000" cy="5105400"/>
          </a:xfrm>
        </p:spPr>
        <p:txBody>
          <a:bodyPr>
            <a:normAutofit fontScale="85000" lnSpcReduction="20000"/>
          </a:bodyPr>
          <a:lstStyle/>
          <a:p>
            <a:r>
              <a:rPr lang="en-IN" sz="3000" dirty="0"/>
              <a:t>When 2-3% agar is added to nutrient broth, </a:t>
            </a:r>
            <a:r>
              <a:rPr lang="en-IN" sz="3000" dirty="0" smtClean="0"/>
              <a:t>it becomes </a:t>
            </a:r>
            <a:r>
              <a:rPr lang="en-IN" sz="3000" dirty="0"/>
              <a:t>nutrient agar </a:t>
            </a:r>
          </a:p>
          <a:p>
            <a:endParaRPr lang="en-IN" sz="3000" dirty="0" smtClean="0"/>
          </a:p>
          <a:p>
            <a:r>
              <a:rPr lang="en-IN" sz="3000" dirty="0" smtClean="0"/>
              <a:t>This </a:t>
            </a:r>
            <a:r>
              <a:rPr lang="en-IN" sz="3000" dirty="0"/>
              <a:t>is the simplest </a:t>
            </a:r>
            <a:r>
              <a:rPr lang="en-IN" sz="3000" dirty="0" smtClean="0"/>
              <a:t>and routinely </a:t>
            </a:r>
            <a:r>
              <a:rPr lang="en-IN" sz="3000" dirty="0"/>
              <a:t>employed medium in laboratory for </a:t>
            </a:r>
            <a:r>
              <a:rPr lang="en-IN" sz="3000" dirty="0" smtClean="0"/>
              <a:t>diagnostic purposes.</a:t>
            </a:r>
          </a:p>
          <a:p>
            <a:pPr marL="118872" indent="0">
              <a:buNone/>
            </a:pPr>
            <a:r>
              <a:rPr lang="en-IN" sz="3000" dirty="0" smtClean="0"/>
              <a:t> </a:t>
            </a:r>
          </a:p>
          <a:p>
            <a:r>
              <a:rPr lang="en-IN" sz="3000" dirty="0" smtClean="0"/>
              <a:t>If </a:t>
            </a:r>
            <a:r>
              <a:rPr lang="en-IN" sz="3000" dirty="0"/>
              <a:t>concentration of agar is reduced (0.2 </a:t>
            </a:r>
            <a:r>
              <a:rPr lang="en-IN" sz="3000" dirty="0" smtClean="0"/>
              <a:t>to 0.4</a:t>
            </a:r>
            <a:r>
              <a:rPr lang="en-IN" sz="3000" dirty="0"/>
              <a:t>%), semisolid medium is obtained which enables </a:t>
            </a:r>
            <a:r>
              <a:rPr lang="en-IN" sz="3000" dirty="0" smtClean="0"/>
              <a:t>motile bacteria </a:t>
            </a:r>
            <a:r>
              <a:rPr lang="en-IN" sz="3000" dirty="0"/>
              <a:t>to spread</a:t>
            </a:r>
            <a:r>
              <a:rPr lang="en-IN" dirty="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1981200"/>
            <a:ext cx="4448175"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66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2. Complex </a:t>
            </a:r>
            <a:r>
              <a:rPr lang="en-IN" b="1" dirty="0"/>
              <a:t>Media</a:t>
            </a:r>
          </a:p>
          <a:p>
            <a:r>
              <a:rPr lang="en-IN" dirty="0"/>
              <a:t>All media other than simple media are complex. </a:t>
            </a:r>
            <a:endParaRPr lang="en-IN" dirty="0" smtClean="0"/>
          </a:p>
          <a:p>
            <a:r>
              <a:rPr lang="en-IN" dirty="0" smtClean="0"/>
              <a:t>Complex media </a:t>
            </a:r>
            <a:r>
              <a:rPr lang="en-IN" dirty="0"/>
              <a:t>have added ingredients for bringing out </a:t>
            </a:r>
            <a:r>
              <a:rPr lang="en-IN" dirty="0" smtClean="0"/>
              <a:t>certain properties </a:t>
            </a:r>
            <a:r>
              <a:rPr lang="en-IN" dirty="0"/>
              <a:t>or providing special nutrients required for </a:t>
            </a:r>
            <a:r>
              <a:rPr lang="en-IN" dirty="0" smtClean="0"/>
              <a:t>the growth </a:t>
            </a:r>
            <a:r>
              <a:rPr lang="en-IN" dirty="0"/>
              <a:t>of the bacterium in question</a:t>
            </a:r>
            <a:r>
              <a:rPr lang="en-IN" dirty="0" smtClean="0"/>
              <a:t>.</a:t>
            </a:r>
          </a:p>
          <a:p>
            <a:pPr marL="118872" indent="0">
              <a:buNone/>
            </a:pPr>
            <a:endParaRPr lang="en-IN" dirty="0"/>
          </a:p>
        </p:txBody>
      </p:sp>
    </p:spTree>
    <p:extLst>
      <p:ext uri="{BB962C8B-B14F-4D97-AF65-F5344CB8AC3E}">
        <p14:creationId xmlns:p14="http://schemas.microsoft.com/office/powerpoint/2010/main" xmlns="" val="24276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b="1" dirty="0" smtClean="0"/>
              <a:t>3. Synthetic </a:t>
            </a:r>
            <a:r>
              <a:rPr lang="en-IN" sz="2800" b="1" dirty="0"/>
              <a:t>Media</a:t>
            </a:r>
          </a:p>
          <a:p>
            <a:r>
              <a:rPr lang="en-IN" sz="2800" dirty="0"/>
              <a:t>These are prepared from pure chemicals and the </a:t>
            </a:r>
            <a:r>
              <a:rPr lang="en-IN" sz="2800" dirty="0" smtClean="0"/>
              <a:t>exact composition </a:t>
            </a:r>
            <a:r>
              <a:rPr lang="en-IN" sz="2800" dirty="0"/>
              <a:t>of the medium is known. </a:t>
            </a:r>
            <a:endParaRPr lang="en-IN" sz="2800" dirty="0" smtClean="0"/>
          </a:p>
          <a:p>
            <a:r>
              <a:rPr lang="en-IN" sz="2800" dirty="0" smtClean="0"/>
              <a:t>These </a:t>
            </a:r>
            <a:r>
              <a:rPr lang="en-IN" sz="2800" dirty="0"/>
              <a:t>are used </a:t>
            </a:r>
            <a:r>
              <a:rPr lang="en-IN" sz="2800" dirty="0" smtClean="0"/>
              <a:t>for special </a:t>
            </a:r>
            <a:r>
              <a:rPr lang="en-IN" sz="2800" dirty="0"/>
              <a:t>studies such as metabolic requirements. </a:t>
            </a:r>
            <a:endParaRPr lang="en-IN" sz="2800" dirty="0" smtClean="0"/>
          </a:p>
          <a:p>
            <a:r>
              <a:rPr lang="en-IN" sz="2800" dirty="0" err="1" smtClean="0"/>
              <a:t>Dubo's</a:t>
            </a:r>
            <a:r>
              <a:rPr lang="en-IN" sz="2800" dirty="0" smtClean="0"/>
              <a:t> medium </a:t>
            </a:r>
            <a:r>
              <a:rPr lang="en-IN" sz="2800" dirty="0"/>
              <a:t>with tween 80 is one example of a </a:t>
            </a:r>
            <a:r>
              <a:rPr lang="en-IN" sz="2800" dirty="0" smtClean="0"/>
              <a:t>synthetic medium</a:t>
            </a:r>
            <a:r>
              <a:rPr lang="en-IN" sz="2800" dirty="0"/>
              <a:t>.</a:t>
            </a:r>
          </a:p>
        </p:txBody>
      </p:sp>
    </p:spTree>
    <p:extLst>
      <p:ext uri="{BB962C8B-B14F-4D97-AF65-F5344CB8AC3E}">
        <p14:creationId xmlns:p14="http://schemas.microsoft.com/office/powerpoint/2010/main" xmlns="" val="31387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524000"/>
            <a:ext cx="4724400" cy="5333999"/>
          </a:xfrm>
        </p:spPr>
        <p:txBody>
          <a:bodyPr>
            <a:normAutofit fontScale="85000" lnSpcReduction="20000"/>
          </a:bodyPr>
          <a:lstStyle/>
          <a:p>
            <a:r>
              <a:rPr lang="en-IN" b="1" dirty="0" smtClean="0"/>
              <a:t>4. Special </a:t>
            </a:r>
            <a:r>
              <a:rPr lang="en-IN" b="1" dirty="0"/>
              <a:t>Media</a:t>
            </a:r>
          </a:p>
          <a:p>
            <a:r>
              <a:rPr lang="en-IN" u="sng" dirty="0"/>
              <a:t>(a) </a:t>
            </a:r>
            <a:r>
              <a:rPr lang="en-IN" i="1" u="sng" dirty="0"/>
              <a:t>Enriched Media</a:t>
            </a:r>
          </a:p>
          <a:p>
            <a:r>
              <a:rPr lang="en-IN" dirty="0"/>
              <a:t>When basal medium is added with some nutrients </a:t>
            </a:r>
            <a:r>
              <a:rPr lang="en-IN" dirty="0" smtClean="0"/>
              <a:t>such as </a:t>
            </a:r>
            <a:r>
              <a:rPr lang="en-IN" dirty="0"/>
              <a:t>blood, serum or egg, it is called enriched medium.</a:t>
            </a:r>
          </a:p>
          <a:p>
            <a:r>
              <a:rPr lang="en-IN" dirty="0"/>
              <a:t>Some examples of enriched media </a:t>
            </a:r>
            <a:r>
              <a:rPr lang="en-IN" dirty="0" smtClean="0"/>
              <a:t>are: </a:t>
            </a:r>
          </a:p>
          <a:p>
            <a:pPr lvl="1"/>
            <a:r>
              <a:rPr lang="en-IN" dirty="0" smtClean="0"/>
              <a:t>Blood </a:t>
            </a:r>
            <a:r>
              <a:rPr lang="en-IN" dirty="0"/>
              <a:t>agar (Fig. 5.4) - Blood is added to </a:t>
            </a:r>
            <a:r>
              <a:rPr lang="en-IN" dirty="0" smtClean="0"/>
              <a:t>nutrient agar</a:t>
            </a:r>
            <a:r>
              <a:rPr lang="en-IN" dirty="0"/>
              <a:t>. </a:t>
            </a:r>
            <a:endParaRPr lang="en-IN" dirty="0" smtClean="0"/>
          </a:p>
          <a:p>
            <a:pPr lvl="1"/>
            <a:r>
              <a:rPr lang="en-IN" dirty="0" smtClean="0"/>
              <a:t>It </a:t>
            </a:r>
            <a:r>
              <a:rPr lang="en-IN" dirty="0"/>
              <a:t>may be used for </a:t>
            </a:r>
            <a:r>
              <a:rPr lang="en-IN" dirty="0" smtClean="0"/>
              <a:t>growing </a:t>
            </a:r>
            <a:r>
              <a:rPr lang="en-IN" dirty="0"/>
              <a:t>a number of </a:t>
            </a:r>
            <a:r>
              <a:rPr lang="en-IN" dirty="0" smtClean="0"/>
              <a:t>bacteria but </a:t>
            </a:r>
            <a:r>
              <a:rPr lang="en-IN" dirty="0"/>
              <a:t>one specific example is </a:t>
            </a:r>
            <a:r>
              <a:rPr lang="en-IN" i="1" dirty="0"/>
              <a:t>Streptococcus </a:t>
            </a:r>
            <a:r>
              <a:rPr lang="en-IN" dirty="0" smtClean="0"/>
              <a:t>which requires  blood </a:t>
            </a:r>
            <a:r>
              <a:rPr lang="en-IN" dirty="0"/>
              <a:t>for its growth.</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2209800"/>
            <a:ext cx="4105275" cy="361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6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775191"/>
            <a:ext cx="3276600" cy="4625609"/>
          </a:xfrm>
        </p:spPr>
        <p:txBody>
          <a:bodyPr/>
          <a:lstStyle/>
          <a:p>
            <a:pPr lvl="1"/>
            <a:r>
              <a:rPr lang="en-IN" dirty="0"/>
              <a:t>Chocolate agar (Fig. 5.5) - It is a heated </a:t>
            </a:r>
            <a:r>
              <a:rPr lang="en-IN" dirty="0" smtClean="0"/>
              <a:t>blood agar </a:t>
            </a:r>
            <a:r>
              <a:rPr lang="en-IN" dirty="0"/>
              <a:t>used for isolation of </a:t>
            </a:r>
            <a:r>
              <a:rPr lang="en-IN" i="1" dirty="0"/>
              <a:t>Neisseria </a:t>
            </a:r>
            <a:r>
              <a:rPr lang="en-IN" dirty="0"/>
              <a:t>and </a:t>
            </a:r>
            <a:r>
              <a:rPr lang="en-IN" i="1" dirty="0" err="1" smtClean="0"/>
              <a:t>Haemophilus_infiuenzae</a:t>
            </a:r>
            <a:r>
              <a:rPr lang="en-IN" i="1" dirty="0"/>
              <a:t>.</a:t>
            </a:r>
            <a:endParaRPr lang="en-IN"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2362200"/>
            <a:ext cx="4524375" cy="378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680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400" dirty="0"/>
              <a:t>CULTURE</a:t>
            </a:r>
            <a:br>
              <a:rPr lang="en-IN" sz="4400" dirty="0"/>
            </a:br>
            <a:r>
              <a:rPr lang="en-IN" sz="4400" dirty="0"/>
              <a:t> MEDIA</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3376623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524000"/>
            <a:ext cx="4191000" cy="5333999"/>
          </a:xfrm>
        </p:spPr>
        <p:txBody>
          <a:bodyPr>
            <a:normAutofit/>
          </a:bodyPr>
          <a:lstStyle/>
          <a:p>
            <a:pPr lvl="1"/>
            <a:r>
              <a:rPr lang="en-IN" dirty="0" err="1"/>
              <a:t>Loeffier's</a:t>
            </a:r>
            <a:r>
              <a:rPr lang="en-IN" dirty="0"/>
              <a:t> serum slope (Fig. 5.6) </a:t>
            </a:r>
            <a:r>
              <a:rPr lang="en-IN" dirty="0" smtClean="0"/>
              <a:t>– </a:t>
            </a:r>
          </a:p>
          <a:p>
            <a:pPr lvl="2"/>
            <a:r>
              <a:rPr lang="en-IN" dirty="0" smtClean="0"/>
              <a:t>Serum </a:t>
            </a:r>
            <a:r>
              <a:rPr lang="en-IN" dirty="0"/>
              <a:t>is added </a:t>
            </a:r>
            <a:r>
              <a:rPr lang="en-IN" dirty="0" smtClean="0"/>
              <a:t>for enriching </a:t>
            </a:r>
            <a:r>
              <a:rPr lang="en-IN" dirty="0"/>
              <a:t>the medium. </a:t>
            </a:r>
            <a:endParaRPr lang="en-IN" dirty="0" smtClean="0"/>
          </a:p>
          <a:p>
            <a:pPr lvl="2"/>
            <a:r>
              <a:rPr lang="en-IN" dirty="0" smtClean="0"/>
              <a:t>This </a:t>
            </a:r>
            <a:r>
              <a:rPr lang="en-IN" dirty="0"/>
              <a:t>medium is used for </a:t>
            </a:r>
            <a:r>
              <a:rPr lang="en-IN" dirty="0" smtClean="0"/>
              <a:t>grouping </a:t>
            </a:r>
            <a:r>
              <a:rPr lang="en-IN" i="1" dirty="0" err="1" smtClean="0"/>
              <a:t>Corynebacterium</a:t>
            </a:r>
            <a:r>
              <a:rPr lang="en-IN" i="1" dirty="0" smtClean="0"/>
              <a:t> </a:t>
            </a:r>
            <a:r>
              <a:rPr lang="en-IN" i="1" dirty="0" err="1" smtClean="0"/>
              <a:t>diphtheriae</a:t>
            </a:r>
            <a:r>
              <a:rPr lang="en-IN" i="1" dirty="0" smtClean="0"/>
              <a:t>.</a:t>
            </a:r>
          </a:p>
          <a:p>
            <a:pPr lvl="2"/>
            <a:r>
              <a:rPr lang="en-IN" dirty="0" smtClean="0"/>
              <a:t>These </a:t>
            </a:r>
            <a:r>
              <a:rPr lang="en-IN" dirty="0"/>
              <a:t>media are employed to grow organisms </a:t>
            </a:r>
            <a:r>
              <a:rPr lang="en-IN" dirty="0" smtClean="0"/>
              <a:t>which are </a:t>
            </a:r>
            <a:r>
              <a:rPr lang="en-IN" dirty="0"/>
              <a:t>more exacting in their nutritional needs.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38625" y="1905000"/>
            <a:ext cx="4905375"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5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676400"/>
            <a:ext cx="8229600" cy="4625609"/>
          </a:xfrm>
        </p:spPr>
        <p:txBody>
          <a:bodyPr>
            <a:noAutofit/>
          </a:bodyPr>
          <a:lstStyle/>
          <a:p>
            <a:r>
              <a:rPr lang="en-IN" sz="2600" dirty="0" smtClean="0"/>
              <a:t>(</a:t>
            </a:r>
            <a:r>
              <a:rPr lang="en-IN" sz="2600" dirty="0"/>
              <a:t>b) </a:t>
            </a:r>
            <a:r>
              <a:rPr lang="en-IN" sz="2600" i="1" dirty="0"/>
              <a:t>Enrichment Media </a:t>
            </a:r>
            <a:r>
              <a:rPr lang="en-IN" sz="2600" dirty="0"/>
              <a:t>:</a:t>
            </a:r>
          </a:p>
          <a:p>
            <a:r>
              <a:rPr lang="en-IN" sz="2600" dirty="0"/>
              <a:t>Some substances are incorporated in the liquid </a:t>
            </a:r>
            <a:r>
              <a:rPr lang="en-IN" sz="2600" dirty="0" smtClean="0"/>
              <a:t>medium which </a:t>
            </a:r>
            <a:r>
              <a:rPr lang="en-IN" sz="2600" dirty="0"/>
              <a:t>have a stimulating effect on the bacteria to be </a:t>
            </a:r>
            <a:r>
              <a:rPr lang="en-IN" sz="2600" dirty="0" smtClean="0"/>
              <a:t>grown or </a:t>
            </a:r>
            <a:r>
              <a:rPr lang="en-IN" sz="2600" dirty="0"/>
              <a:t>inhibits its competitors. </a:t>
            </a:r>
            <a:endParaRPr lang="en-IN" sz="2600" dirty="0" smtClean="0"/>
          </a:p>
          <a:p>
            <a:r>
              <a:rPr lang="en-IN" sz="2600" dirty="0" smtClean="0"/>
              <a:t>This results in </a:t>
            </a:r>
            <a:r>
              <a:rPr lang="en-IN" sz="2600" dirty="0"/>
              <a:t>Its in an </a:t>
            </a:r>
            <a:r>
              <a:rPr lang="en-IN" sz="2600" dirty="0" smtClean="0"/>
              <a:t>absolute increase </a:t>
            </a:r>
            <a:r>
              <a:rPr lang="en-IN" sz="2600" dirty="0"/>
              <a:t>in the number of </a:t>
            </a:r>
            <a:r>
              <a:rPr lang="en-IN" sz="2600" dirty="0" smtClean="0"/>
              <a:t>wanted bacteria related to other bacteria.</a:t>
            </a:r>
          </a:p>
          <a:p>
            <a:r>
              <a:rPr lang="en-IN" sz="2600" dirty="0" smtClean="0"/>
              <a:t>Such </a:t>
            </a:r>
            <a:r>
              <a:rPr lang="en-IN" sz="2600" dirty="0"/>
              <a:t>media are </a:t>
            </a:r>
            <a:r>
              <a:rPr lang="en-IN" sz="2600" dirty="0" smtClean="0"/>
              <a:t>called </a:t>
            </a:r>
            <a:r>
              <a:rPr lang="en-IN" sz="2600" dirty="0"/>
              <a:t>enrichment media.</a:t>
            </a:r>
          </a:p>
          <a:p>
            <a:r>
              <a:rPr lang="en-IN" sz="2600" dirty="0"/>
              <a:t>These are very useful for culture of faeces where </a:t>
            </a:r>
            <a:r>
              <a:rPr lang="en-IN" sz="2600" dirty="0" smtClean="0"/>
              <a:t>the </a:t>
            </a:r>
            <a:r>
              <a:rPr lang="en-IN" sz="2600" dirty="0" err="1" smtClean="0"/>
              <a:t>nonpathogenic</a:t>
            </a:r>
            <a:r>
              <a:rPr lang="en-IN" sz="2600" dirty="0" smtClean="0"/>
              <a:t> </a:t>
            </a:r>
            <a:r>
              <a:rPr lang="en-IN" sz="2600" dirty="0"/>
              <a:t>or commensal bacteria tend to </a:t>
            </a:r>
            <a:r>
              <a:rPr lang="en-IN" sz="2600" dirty="0" smtClean="0"/>
              <a:t> overgrow the </a:t>
            </a:r>
            <a:r>
              <a:rPr lang="en-IN" sz="2600" dirty="0"/>
              <a:t>pathogenic ones, e.g., Salmonella being </a:t>
            </a:r>
            <a:r>
              <a:rPr lang="en-IN" sz="2600" dirty="0" smtClean="0"/>
              <a:t>overgrown </a:t>
            </a:r>
            <a:r>
              <a:rPr lang="en-IN" sz="2600" i="1" dirty="0" smtClean="0"/>
              <a:t>i </a:t>
            </a:r>
            <a:r>
              <a:rPr lang="en-IN" sz="2600" dirty="0"/>
              <a:t>by </a:t>
            </a:r>
            <a:r>
              <a:rPr lang="en-IN" sz="2600" i="1" dirty="0" err="1"/>
              <a:t>Esch</a:t>
            </a:r>
            <a:r>
              <a:rPr lang="en-IN" sz="2600" i="1" dirty="0"/>
              <a:t>. coli.</a:t>
            </a:r>
            <a:endParaRPr lang="en-IN" sz="2600" dirty="0"/>
          </a:p>
        </p:txBody>
      </p:sp>
    </p:spTree>
    <p:extLst>
      <p:ext uri="{BB962C8B-B14F-4D97-AF65-F5344CB8AC3E}">
        <p14:creationId xmlns:p14="http://schemas.microsoft.com/office/powerpoint/2010/main" xmlns="" val="374060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Some examples of enrichment media </a:t>
            </a:r>
            <a:r>
              <a:rPr lang="en-IN" dirty="0" smtClean="0"/>
              <a:t>are as follows:</a:t>
            </a:r>
            <a:endParaRPr lang="en-IN" dirty="0"/>
          </a:p>
          <a:p>
            <a:pPr lvl="1"/>
            <a:r>
              <a:rPr lang="en-IN" i="1" dirty="0" err="1"/>
              <a:t>Tetrathionate</a:t>
            </a:r>
            <a:r>
              <a:rPr lang="en-IN" i="1" dirty="0"/>
              <a:t> broth </a:t>
            </a:r>
            <a:r>
              <a:rPr lang="en-IN" dirty="0"/>
              <a:t>- </a:t>
            </a:r>
            <a:r>
              <a:rPr lang="en-IN" dirty="0" err="1"/>
              <a:t>Tetrathionate</a:t>
            </a:r>
            <a:r>
              <a:rPr lang="en-IN" dirty="0"/>
              <a:t> is added </a:t>
            </a:r>
            <a:r>
              <a:rPr lang="en-IN" dirty="0" smtClean="0"/>
              <a:t>which inhibits </a:t>
            </a:r>
            <a:r>
              <a:rPr lang="en-IN" dirty="0"/>
              <a:t>coliforms while allows </a:t>
            </a:r>
            <a:r>
              <a:rPr lang="en-IN" dirty="0" smtClean="0"/>
              <a:t>typhoid-paratyphoid bacilli </a:t>
            </a:r>
            <a:r>
              <a:rPr lang="en-IN" dirty="0"/>
              <a:t>to grow.</a:t>
            </a:r>
          </a:p>
          <a:p>
            <a:pPr lvl="1"/>
            <a:r>
              <a:rPr lang="en-IN" i="1" dirty="0"/>
              <a:t>Selenite 'F' broth </a:t>
            </a:r>
            <a:r>
              <a:rPr lang="en-IN" dirty="0"/>
              <a:t>- Selenite has similar action as that </a:t>
            </a:r>
            <a:r>
              <a:rPr lang="en-IN" dirty="0" smtClean="0"/>
              <a:t>of </a:t>
            </a:r>
            <a:r>
              <a:rPr lang="en-IN" dirty="0" err="1"/>
              <a:t>tetrathionate</a:t>
            </a:r>
            <a:r>
              <a:rPr lang="en-IN" dirty="0"/>
              <a:t> in </a:t>
            </a:r>
            <a:r>
              <a:rPr lang="en-IN" dirty="0" err="1"/>
              <a:t>tetrathionate</a:t>
            </a:r>
            <a:r>
              <a:rPr lang="en-IN" dirty="0"/>
              <a:t> broth. </a:t>
            </a:r>
            <a:endParaRPr lang="en-IN" dirty="0" smtClean="0"/>
          </a:p>
          <a:p>
            <a:pPr lvl="1"/>
            <a:r>
              <a:rPr lang="en-IN" i="1" dirty="0" smtClean="0"/>
              <a:t>'Alkaline </a:t>
            </a:r>
            <a:r>
              <a:rPr lang="en-IN" i="1" dirty="0"/>
              <a:t>peptone water </a:t>
            </a:r>
            <a:r>
              <a:rPr lang="en-IN" dirty="0"/>
              <a:t>- It is used to grow </a:t>
            </a:r>
            <a:r>
              <a:rPr lang="en-IN" i="1" dirty="0"/>
              <a:t>Vibrio </a:t>
            </a:r>
            <a:r>
              <a:rPr lang="en-IN" i="1" dirty="0" err="1" smtClean="0"/>
              <a:t>cholerae</a:t>
            </a:r>
            <a:r>
              <a:rPr lang="en-IN" i="1" dirty="0"/>
              <a:t>.</a:t>
            </a:r>
            <a:endParaRPr lang="en-IN" dirty="0"/>
          </a:p>
        </p:txBody>
      </p:sp>
    </p:spTree>
    <p:extLst>
      <p:ext uri="{BB962C8B-B14F-4D97-AF65-F5344CB8AC3E}">
        <p14:creationId xmlns:p14="http://schemas.microsoft.com/office/powerpoint/2010/main" xmlns="" val="10385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447800"/>
            <a:ext cx="8915400" cy="5181600"/>
          </a:xfrm>
        </p:spPr>
        <p:txBody>
          <a:bodyPr>
            <a:noAutofit/>
          </a:bodyPr>
          <a:lstStyle/>
          <a:p>
            <a:r>
              <a:rPr lang="en-IN" sz="2400" dirty="0" smtClean="0"/>
              <a:t>(c) </a:t>
            </a:r>
            <a:r>
              <a:rPr lang="en-IN" sz="2400" i="1" dirty="0" smtClean="0"/>
              <a:t>Selective Media: </a:t>
            </a:r>
            <a:endParaRPr lang="en-IN" sz="2400" dirty="0"/>
          </a:p>
          <a:p>
            <a:r>
              <a:rPr lang="en-IN" sz="2400" dirty="0"/>
              <a:t>Selective media contain substances that inhibit all </a:t>
            </a:r>
            <a:r>
              <a:rPr lang="en-IN" sz="2400" dirty="0" smtClean="0"/>
              <a:t>but a </a:t>
            </a:r>
            <a:r>
              <a:rPr lang="en-IN" sz="2400" dirty="0"/>
              <a:t>few types of bacteria and facilitate the isolation </a:t>
            </a:r>
            <a:r>
              <a:rPr lang="en-IN" sz="2400" dirty="0" smtClean="0"/>
              <a:t>of a </a:t>
            </a:r>
            <a:r>
              <a:rPr lang="en-IN" sz="2400" dirty="0"/>
              <a:t>particular species. </a:t>
            </a:r>
            <a:endParaRPr lang="en-IN" sz="2400" dirty="0" smtClean="0"/>
          </a:p>
          <a:p>
            <a:r>
              <a:rPr lang="en-IN" sz="2400" dirty="0" smtClean="0"/>
              <a:t>These </a:t>
            </a:r>
            <a:r>
              <a:rPr lang="en-IN" sz="2400" dirty="0"/>
              <a:t>media are used to isolate </a:t>
            </a:r>
            <a:r>
              <a:rPr lang="en-IN" sz="2400" dirty="0" smtClean="0"/>
              <a:t>a particular </a:t>
            </a:r>
            <a:r>
              <a:rPr lang="en-IN" sz="2400" dirty="0"/>
              <a:t>bacteria </a:t>
            </a:r>
            <a:r>
              <a:rPr lang="en-IN" sz="2400" dirty="0" smtClean="0"/>
              <a:t>from a specimen where mixed bacterial flora is expected.</a:t>
            </a:r>
          </a:p>
          <a:p>
            <a:r>
              <a:rPr lang="en-IN" sz="2400" dirty="0" smtClean="0"/>
              <a:t>Selective media are solid in </a:t>
            </a:r>
            <a:r>
              <a:rPr lang="en-IN" sz="2400" dirty="0"/>
              <a:t>contrast </a:t>
            </a:r>
            <a:r>
              <a:rPr lang="en-IN" sz="2400" dirty="0" smtClean="0"/>
              <a:t> to enrichment media </a:t>
            </a:r>
            <a:r>
              <a:rPr lang="en-IN" sz="2400" dirty="0"/>
              <a:t>which are </a:t>
            </a:r>
            <a:r>
              <a:rPr lang="en-IN" sz="2400" dirty="0" smtClean="0"/>
              <a:t>liquid</a:t>
            </a:r>
            <a:r>
              <a:rPr lang="en-IN" sz="2400" dirty="0"/>
              <a:t>. </a:t>
            </a:r>
            <a:endParaRPr lang="en-IN" sz="2400" dirty="0" smtClean="0"/>
          </a:p>
          <a:p>
            <a:r>
              <a:rPr lang="en-IN" sz="2400" dirty="0" smtClean="0"/>
              <a:t>Examples </a:t>
            </a:r>
            <a:r>
              <a:rPr lang="en-IN" sz="2400" dirty="0"/>
              <a:t>of selective media are</a:t>
            </a:r>
            <a:r>
              <a:rPr lang="en-IN" sz="2400" dirty="0" smtClean="0"/>
              <a:t>:</a:t>
            </a:r>
            <a:r>
              <a:rPr lang="en-IN" sz="2400" i="1" dirty="0"/>
              <a:t> </a:t>
            </a:r>
            <a:endParaRPr lang="en-IN" sz="2400" i="1" dirty="0" smtClean="0"/>
          </a:p>
          <a:p>
            <a:pPr lvl="1"/>
            <a:r>
              <a:rPr lang="en-IN" sz="2400" i="1" dirty="0" smtClean="0"/>
              <a:t>Deoxycholate </a:t>
            </a:r>
            <a:r>
              <a:rPr lang="en-IN" sz="2400" i="1" dirty="0"/>
              <a:t>citrate agar ( DCA) </a:t>
            </a:r>
            <a:r>
              <a:rPr lang="en-IN" sz="2400" dirty="0"/>
              <a:t>- Addition </a:t>
            </a:r>
            <a:r>
              <a:rPr lang="en-IN" sz="2400" dirty="0" smtClean="0"/>
              <a:t>of </a:t>
            </a:r>
            <a:r>
              <a:rPr lang="en-IN" sz="2400" dirty="0" err="1" smtClean="0"/>
              <a:t>deoxycholate</a:t>
            </a:r>
            <a:r>
              <a:rPr lang="en-IN" sz="2400" dirty="0" smtClean="0"/>
              <a:t> </a:t>
            </a:r>
            <a:r>
              <a:rPr lang="en-IN" sz="2400" dirty="0"/>
              <a:t>acts as a selective agent for enteric </a:t>
            </a:r>
            <a:r>
              <a:rPr lang="en-IN" sz="2400" dirty="0" smtClean="0"/>
              <a:t>bacilli (</a:t>
            </a:r>
            <a:r>
              <a:rPr lang="en-IN" sz="2400" dirty="0"/>
              <a:t>Salmonella, Shigella</a:t>
            </a:r>
            <a:r>
              <a:rPr lang="en-IN" sz="2400" dirty="0" smtClean="0"/>
              <a:t>).</a:t>
            </a:r>
          </a:p>
          <a:p>
            <a:pPr lvl="1"/>
            <a:r>
              <a:rPr lang="en-IN" sz="2400" dirty="0" smtClean="0"/>
              <a:t> </a:t>
            </a:r>
            <a:r>
              <a:rPr lang="en-IN" sz="2400" i="1" dirty="0"/>
              <a:t>Bile salt agar ( BSA) </a:t>
            </a:r>
            <a:r>
              <a:rPr lang="en-IN" sz="2400" dirty="0"/>
              <a:t>- Bile salt is a selective agent</a:t>
            </a:r>
            <a:r>
              <a:rPr lang="en-IN" sz="2400" dirty="0" smtClean="0"/>
              <a:t>. It </a:t>
            </a:r>
            <a:r>
              <a:rPr lang="en-IN" sz="2400" dirty="0"/>
              <a:t>favours the growth of only </a:t>
            </a:r>
            <a:r>
              <a:rPr lang="en-IN" sz="2400" i="1" dirty="0"/>
              <a:t>Vibrio </a:t>
            </a:r>
            <a:r>
              <a:rPr lang="en-IN" sz="2400" i="1" dirty="0" err="1"/>
              <a:t>cholerae</a:t>
            </a:r>
            <a:r>
              <a:rPr lang="en-IN" sz="2400" i="1" dirty="0"/>
              <a:t> </a:t>
            </a:r>
            <a:r>
              <a:rPr lang="en-IN" sz="2400" dirty="0" smtClean="0"/>
              <a:t>whereas inhibits </a:t>
            </a:r>
            <a:r>
              <a:rPr lang="en-IN" sz="2400" dirty="0"/>
              <a:t>the growth of other intestinal organisms.</a:t>
            </a:r>
          </a:p>
        </p:txBody>
      </p:sp>
    </p:spTree>
    <p:extLst>
      <p:ext uri="{BB962C8B-B14F-4D97-AF65-F5344CB8AC3E}">
        <p14:creationId xmlns:p14="http://schemas.microsoft.com/office/powerpoint/2010/main" xmlns="" val="13753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447800"/>
            <a:ext cx="8686800" cy="4625609"/>
          </a:xfrm>
        </p:spPr>
        <p:txBody>
          <a:bodyPr>
            <a:noAutofit/>
          </a:bodyPr>
          <a:lstStyle/>
          <a:p>
            <a:r>
              <a:rPr lang="en-IN" sz="2400" dirty="0"/>
              <a:t>(d) </a:t>
            </a:r>
            <a:r>
              <a:rPr lang="en-IN" sz="2400" i="1" dirty="0"/>
              <a:t>Differential Media</a:t>
            </a:r>
          </a:p>
          <a:p>
            <a:r>
              <a:rPr lang="en-IN" sz="2400" dirty="0"/>
              <a:t>When a medium contains substances which help </a:t>
            </a:r>
            <a:r>
              <a:rPr lang="en-IN" sz="2400" dirty="0" smtClean="0"/>
              <a:t>to distinguish </a:t>
            </a:r>
            <a:r>
              <a:rPr lang="en-IN" sz="2400" dirty="0"/>
              <a:t>differing characteristics of bacteria, it is </a:t>
            </a:r>
            <a:r>
              <a:rPr lang="en-IN" sz="2400" dirty="0" smtClean="0"/>
              <a:t>called "</a:t>
            </a:r>
            <a:r>
              <a:rPr lang="en-IN" sz="2400" dirty="0"/>
              <a:t>differential medium" </a:t>
            </a:r>
            <a:endParaRPr lang="en-IN" sz="2400" dirty="0" smtClean="0"/>
          </a:p>
          <a:p>
            <a:r>
              <a:rPr lang="en-IN" sz="2400" dirty="0" smtClean="0"/>
              <a:t>e.g</a:t>
            </a:r>
            <a:r>
              <a:rPr lang="en-IN" sz="2400" dirty="0"/>
              <a:t>. </a:t>
            </a:r>
            <a:r>
              <a:rPr lang="en-IN" sz="2400" dirty="0" err="1"/>
              <a:t>MacConkey's</a:t>
            </a:r>
            <a:r>
              <a:rPr lang="en-IN" sz="2400" dirty="0"/>
              <a:t> medium, </a:t>
            </a:r>
            <a:r>
              <a:rPr lang="en-IN" sz="2400" dirty="0" smtClean="0"/>
              <a:t>which contains </a:t>
            </a:r>
          </a:p>
          <a:p>
            <a:pPr lvl="1"/>
            <a:r>
              <a:rPr lang="en-IN" sz="2400" dirty="0" smtClean="0"/>
              <a:t>peptone</a:t>
            </a:r>
            <a:r>
              <a:rPr lang="en-IN" sz="2400" dirty="0"/>
              <a:t>, </a:t>
            </a:r>
            <a:endParaRPr lang="en-IN" sz="2400" dirty="0" smtClean="0"/>
          </a:p>
          <a:p>
            <a:pPr lvl="1"/>
            <a:r>
              <a:rPr lang="en-IN" sz="2400" dirty="0" smtClean="0"/>
              <a:t>lactose</a:t>
            </a:r>
            <a:r>
              <a:rPr lang="en-IN" sz="2400" dirty="0"/>
              <a:t>, </a:t>
            </a:r>
            <a:endParaRPr lang="en-IN" sz="2400" dirty="0" smtClean="0"/>
          </a:p>
          <a:p>
            <a:pPr lvl="1"/>
            <a:r>
              <a:rPr lang="en-IN" sz="2400" dirty="0" smtClean="0"/>
              <a:t>agar</a:t>
            </a:r>
            <a:r>
              <a:rPr lang="en-IN" sz="2400" dirty="0"/>
              <a:t>, </a:t>
            </a:r>
            <a:endParaRPr lang="en-IN" sz="2400" dirty="0" smtClean="0"/>
          </a:p>
          <a:p>
            <a:pPr lvl="1"/>
            <a:r>
              <a:rPr lang="en-IN" sz="2400" dirty="0" smtClean="0"/>
              <a:t>sodium </a:t>
            </a:r>
            <a:r>
              <a:rPr lang="en-IN" sz="2400" dirty="0" err="1" smtClean="0"/>
              <a:t>taurocholate</a:t>
            </a:r>
            <a:r>
              <a:rPr lang="en-IN" sz="2400" dirty="0" smtClean="0"/>
              <a:t> and </a:t>
            </a:r>
          </a:p>
          <a:p>
            <a:pPr lvl="1"/>
            <a:r>
              <a:rPr lang="en-IN" sz="2400" dirty="0" smtClean="0"/>
              <a:t>neutral </a:t>
            </a:r>
            <a:r>
              <a:rPr lang="en-IN" sz="2400" dirty="0"/>
              <a:t>red. </a:t>
            </a:r>
            <a:endParaRPr lang="en-IN" sz="2400" dirty="0" smtClean="0"/>
          </a:p>
          <a:p>
            <a:r>
              <a:rPr lang="en-IN" sz="2400" dirty="0" smtClean="0"/>
              <a:t>The </a:t>
            </a:r>
            <a:r>
              <a:rPr lang="en-IN" sz="2400" dirty="0"/>
              <a:t>lactose fermenters (LF) form </a:t>
            </a:r>
            <a:r>
              <a:rPr lang="en-IN" sz="2400" dirty="0" smtClean="0"/>
              <a:t>pink coloured </a:t>
            </a:r>
            <a:r>
              <a:rPr lang="en-IN" sz="2400" dirty="0"/>
              <a:t>colonies whereas non-lactose fermenters (NLF</a:t>
            </a:r>
            <a:r>
              <a:rPr lang="en-IN" sz="2400" dirty="0" smtClean="0"/>
              <a:t>) produce </a:t>
            </a:r>
            <a:r>
              <a:rPr lang="en-IN" sz="2400" dirty="0"/>
              <a:t>colourless or pale colonies.</a:t>
            </a:r>
          </a:p>
        </p:txBody>
      </p:sp>
    </p:spTree>
    <p:extLst>
      <p:ext uri="{BB962C8B-B14F-4D97-AF65-F5344CB8AC3E}">
        <p14:creationId xmlns:p14="http://schemas.microsoft.com/office/powerpoint/2010/main" xmlns="" val="9947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524001"/>
            <a:ext cx="8763000" cy="5181600"/>
          </a:xfrm>
        </p:spPr>
        <p:txBody>
          <a:bodyPr>
            <a:noAutofit/>
          </a:bodyPr>
          <a:lstStyle/>
          <a:p>
            <a:r>
              <a:rPr lang="en-IN" sz="2400" dirty="0"/>
              <a:t>(e) </a:t>
            </a:r>
            <a:r>
              <a:rPr lang="en-IN" sz="2400" b="1" i="1" dirty="0"/>
              <a:t>Indicator Media</a:t>
            </a:r>
          </a:p>
          <a:p>
            <a:r>
              <a:rPr lang="en-IN" sz="2400" dirty="0"/>
              <a:t>These media contain an indicator which changes </a:t>
            </a:r>
            <a:r>
              <a:rPr lang="en-IN" sz="2400" dirty="0" smtClean="0"/>
              <a:t>colour when </a:t>
            </a:r>
            <a:r>
              <a:rPr lang="en-IN" sz="2400" dirty="0"/>
              <a:t>a bacterium grows in them. </a:t>
            </a:r>
            <a:endParaRPr lang="en-IN" sz="2400" dirty="0" smtClean="0"/>
          </a:p>
          <a:p>
            <a:r>
              <a:rPr lang="en-IN" sz="2400" i="1" dirty="0" smtClean="0"/>
              <a:t>Salmonella </a:t>
            </a:r>
            <a:r>
              <a:rPr lang="en-IN" sz="2400" i="1" dirty="0" err="1"/>
              <a:t>typhi</a:t>
            </a:r>
            <a:r>
              <a:rPr lang="en-IN" sz="2400" i="1" dirty="0"/>
              <a:t> </a:t>
            </a:r>
            <a:r>
              <a:rPr lang="en-IN" sz="2400" dirty="0" smtClean="0"/>
              <a:t>grow as </a:t>
            </a:r>
            <a:r>
              <a:rPr lang="en-IN" sz="2400" dirty="0"/>
              <a:t>black colonies on Wilson and Blair medium </a:t>
            </a:r>
            <a:r>
              <a:rPr lang="en-IN" sz="2400" dirty="0" smtClean="0"/>
              <a:t>containing sulphite.</a:t>
            </a:r>
          </a:p>
          <a:p>
            <a:r>
              <a:rPr lang="en-IN" sz="2400" dirty="0" err="1" smtClean="0"/>
              <a:t>MacConkey's</a:t>
            </a:r>
            <a:r>
              <a:rPr lang="en-IN" sz="2400" dirty="0" smtClean="0"/>
              <a:t> </a:t>
            </a:r>
            <a:r>
              <a:rPr lang="en-IN" sz="2400" dirty="0"/>
              <a:t>agar (Fig. 5. 7) is also an </a:t>
            </a:r>
            <a:r>
              <a:rPr lang="en-IN" sz="2400" dirty="0" smtClean="0"/>
              <a:t>indicator medium</a:t>
            </a:r>
            <a:r>
              <a:rPr lang="en-IN" sz="2400" dirty="0"/>
              <a:t>. </a:t>
            </a:r>
            <a:endParaRPr lang="en-IN" sz="2400" dirty="0" smtClean="0"/>
          </a:p>
          <a:p>
            <a:r>
              <a:rPr lang="en-IN" sz="2400" dirty="0" smtClean="0"/>
              <a:t>Due </a:t>
            </a:r>
            <a:r>
              <a:rPr lang="en-IN" sz="2400" dirty="0"/>
              <a:t>to fermentation of lactose, there is </a:t>
            </a:r>
            <a:r>
              <a:rPr lang="en-IN" sz="2400" dirty="0" smtClean="0"/>
              <a:t>acidic pH </a:t>
            </a:r>
            <a:r>
              <a:rPr lang="en-IN" sz="2400" dirty="0"/>
              <a:t>which forms the pink colonies in the presence </a:t>
            </a:r>
            <a:r>
              <a:rPr lang="en-IN" sz="2400" dirty="0" smtClean="0"/>
              <a:t>of neutral </a:t>
            </a:r>
            <a:r>
              <a:rPr lang="en-IN" sz="2400" dirty="0"/>
              <a:t>red indicator. </a:t>
            </a:r>
            <a:endParaRPr lang="en-IN" sz="2400" dirty="0" smtClean="0"/>
          </a:p>
          <a:p>
            <a:r>
              <a:rPr lang="en-IN" sz="2400" dirty="0" smtClean="0"/>
              <a:t>The </a:t>
            </a:r>
            <a:r>
              <a:rPr lang="en-IN" sz="2400" dirty="0"/>
              <a:t>blood agar is an </a:t>
            </a:r>
            <a:r>
              <a:rPr lang="en-IN" sz="2400" dirty="0" smtClean="0"/>
              <a:t>enriched medium </a:t>
            </a:r>
            <a:r>
              <a:rPr lang="en-IN" sz="2400" dirty="0"/>
              <a:t>but bacteria lysing red blood cells give </a:t>
            </a:r>
            <a:r>
              <a:rPr lang="en-IN" sz="2400" dirty="0" smtClean="0"/>
              <a:t>clearing (</a:t>
            </a:r>
            <a:r>
              <a:rPr lang="en-IN" sz="2400" dirty="0"/>
              <a:t>haemolysis) around their colonies, thus, it is also </a:t>
            </a:r>
            <a:r>
              <a:rPr lang="en-IN" sz="2400" dirty="0" smtClean="0"/>
              <a:t>an indicator </a:t>
            </a:r>
            <a:r>
              <a:rPr lang="en-IN" sz="2400" dirty="0"/>
              <a:t>medium. </a:t>
            </a:r>
            <a:endParaRPr lang="en-IN" sz="2400" dirty="0" smtClean="0"/>
          </a:p>
          <a:p>
            <a:r>
              <a:rPr lang="en-IN" sz="2400" dirty="0" smtClean="0"/>
              <a:t>Therefore</a:t>
            </a:r>
            <a:r>
              <a:rPr lang="en-IN" sz="2400" dirty="0"/>
              <a:t>, some of these </a:t>
            </a:r>
            <a:r>
              <a:rPr lang="en-IN" sz="2400" dirty="0" smtClean="0"/>
              <a:t>terms like </a:t>
            </a:r>
            <a:r>
              <a:rPr lang="en-IN" sz="2400" dirty="0"/>
              <a:t>indicator, differential, selective or enriched </a:t>
            </a:r>
            <a:r>
              <a:rPr lang="en-IN" sz="2400" dirty="0" smtClean="0"/>
              <a:t>are interchangeable </a:t>
            </a:r>
            <a:r>
              <a:rPr lang="en-IN" sz="2400" dirty="0"/>
              <a:t>and more than one term may be </a:t>
            </a:r>
            <a:r>
              <a:rPr lang="en-IN" sz="2400" dirty="0" smtClean="0"/>
              <a:t>applied for </a:t>
            </a:r>
            <a:r>
              <a:rPr lang="en-IN" sz="2400" dirty="0"/>
              <a:t>a single medium.</a:t>
            </a:r>
          </a:p>
        </p:txBody>
      </p:sp>
    </p:spTree>
    <p:extLst>
      <p:ext uri="{BB962C8B-B14F-4D97-AF65-F5344CB8AC3E}">
        <p14:creationId xmlns:p14="http://schemas.microsoft.com/office/powerpoint/2010/main" xmlns="" val="6772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122" y="1524000"/>
            <a:ext cx="8893277" cy="4625609"/>
          </a:xfrm>
        </p:spPr>
        <p:txBody>
          <a:bodyPr>
            <a:noAutofit/>
          </a:bodyPr>
          <a:lstStyle/>
          <a:p>
            <a:r>
              <a:rPr lang="en-IN" sz="2400" b="1" dirty="0"/>
              <a:t>(</a:t>
            </a:r>
            <a:r>
              <a:rPr lang="en-IN" sz="2400" b="1" dirty="0" smtClean="0"/>
              <a:t>f)Transport media: </a:t>
            </a:r>
            <a:endParaRPr lang="en-IN" sz="2400" b="1" i="1" dirty="0"/>
          </a:p>
          <a:p>
            <a:r>
              <a:rPr lang="en-IN" sz="2400" dirty="0"/>
              <a:t>These are used in the case of delicate organisms (e.g</a:t>
            </a:r>
            <a:r>
              <a:rPr lang="en-IN" sz="2400" dirty="0" smtClean="0"/>
              <a:t>. gonococci</a:t>
            </a:r>
            <a:r>
              <a:rPr lang="en-IN" sz="2400" dirty="0"/>
              <a:t>) which may not survive the time taken </a:t>
            </a:r>
            <a:r>
              <a:rPr lang="en-IN" sz="2400" dirty="0" smtClean="0"/>
              <a:t>for transit </a:t>
            </a:r>
            <a:r>
              <a:rPr lang="en-IN" sz="2400" dirty="0"/>
              <a:t>or may be overgrown by </a:t>
            </a:r>
            <a:r>
              <a:rPr lang="en-IN" sz="2400" dirty="0" err="1"/>
              <a:t>nonpathogenic</a:t>
            </a:r>
            <a:r>
              <a:rPr lang="en-IN" sz="2400" dirty="0"/>
              <a:t> </a:t>
            </a:r>
            <a:r>
              <a:rPr lang="en-IN" sz="2400" dirty="0" smtClean="0"/>
              <a:t>bacteria (</a:t>
            </a:r>
            <a:r>
              <a:rPr lang="en-IN" sz="2400" dirty="0"/>
              <a:t>e.g. cholera organisms). </a:t>
            </a:r>
            <a:endParaRPr lang="en-IN" sz="2400" dirty="0" smtClean="0"/>
          </a:p>
          <a:p>
            <a:r>
              <a:rPr lang="en-IN" sz="2400" dirty="0" smtClean="0"/>
              <a:t>For </a:t>
            </a:r>
            <a:r>
              <a:rPr lang="en-IN" sz="2400" dirty="0"/>
              <a:t>transport of specimens </a:t>
            </a:r>
            <a:r>
              <a:rPr lang="en-IN" sz="2400" dirty="0" smtClean="0"/>
              <a:t>to the </a:t>
            </a:r>
            <a:r>
              <a:rPr lang="en-IN" sz="2400" dirty="0"/>
              <a:t>laboratory, special media are devised and these </a:t>
            </a:r>
            <a:r>
              <a:rPr lang="en-IN" sz="2400" dirty="0" smtClean="0"/>
              <a:t>are termed </a:t>
            </a:r>
            <a:r>
              <a:rPr lang="en-IN" sz="2400" dirty="0"/>
              <a:t>transport media</a:t>
            </a:r>
            <a:r>
              <a:rPr lang="en-IN" sz="2400" dirty="0" smtClean="0"/>
              <a:t>.</a:t>
            </a:r>
          </a:p>
          <a:p>
            <a:r>
              <a:rPr lang="en-US" sz="2400" dirty="0"/>
              <a:t> </a:t>
            </a:r>
            <a:r>
              <a:rPr lang="en-IN" sz="2400" dirty="0"/>
              <a:t>Examples of transport </a:t>
            </a:r>
            <a:r>
              <a:rPr lang="en-IN" sz="2400" dirty="0" smtClean="0"/>
              <a:t>media are</a:t>
            </a:r>
            <a:r>
              <a:rPr lang="en-IN" sz="2400" dirty="0"/>
              <a:t>:</a:t>
            </a:r>
          </a:p>
          <a:p>
            <a:pPr lvl="1"/>
            <a:r>
              <a:rPr lang="en-IN" sz="2400" i="1" dirty="0"/>
              <a:t>(a) </a:t>
            </a:r>
            <a:r>
              <a:rPr lang="en-IN" sz="2400" i="1" dirty="0" smtClean="0"/>
              <a:t>St</a:t>
            </a:r>
            <a:r>
              <a:rPr lang="en-IN" sz="2400" dirty="0" smtClean="0"/>
              <a:t>uart's </a:t>
            </a:r>
            <a:r>
              <a:rPr lang="en-IN" sz="2400" dirty="0"/>
              <a:t>transport medium is a non-nutrient soft </a:t>
            </a:r>
            <a:r>
              <a:rPr lang="en-IN" sz="2400" dirty="0" smtClean="0"/>
              <a:t>agar gel containing a reducing </a:t>
            </a:r>
            <a:r>
              <a:rPr lang="en-IN" sz="2400" dirty="0"/>
              <a:t>agent to prevent oxidation</a:t>
            </a:r>
            <a:r>
              <a:rPr lang="en-IN" sz="2400" dirty="0" smtClean="0"/>
              <a:t>, </a:t>
            </a:r>
            <a:r>
              <a:rPr lang="en-US" sz="2400" dirty="0" smtClean="0"/>
              <a:t> </a:t>
            </a:r>
            <a:r>
              <a:rPr lang="en-IN" sz="2400" dirty="0"/>
              <a:t>and charcoal to neutralise bacterial inhibitors. </a:t>
            </a:r>
            <a:endParaRPr lang="en-IN" sz="2400" dirty="0" smtClean="0"/>
          </a:p>
          <a:p>
            <a:pPr lvl="1"/>
            <a:r>
              <a:rPr lang="en-IN" sz="2400" dirty="0" smtClean="0"/>
              <a:t>It may be </a:t>
            </a:r>
            <a:r>
              <a:rPr lang="en-IN" sz="2400" dirty="0"/>
              <a:t>used for organisms such as gonococci</a:t>
            </a:r>
            <a:r>
              <a:rPr lang="en-IN" sz="2400" dirty="0" smtClean="0"/>
              <a:t>.</a:t>
            </a:r>
          </a:p>
          <a:p>
            <a:pPr lvl="1"/>
            <a:r>
              <a:rPr lang="en-IN" sz="2400" dirty="0" smtClean="0"/>
              <a:t>(</a:t>
            </a:r>
            <a:r>
              <a:rPr lang="en-IN" sz="2400" dirty="0"/>
              <a:t>b) Buffered glycerol saline transport medium for </a:t>
            </a:r>
            <a:r>
              <a:rPr lang="en-IN" sz="2400" dirty="0" smtClean="0"/>
              <a:t>enteric bacilli</a:t>
            </a:r>
            <a:r>
              <a:rPr lang="en-IN" sz="2400" dirty="0"/>
              <a:t>.</a:t>
            </a:r>
          </a:p>
        </p:txBody>
      </p:sp>
    </p:spTree>
    <p:extLst>
      <p:ext uri="{BB962C8B-B14F-4D97-AF65-F5344CB8AC3E}">
        <p14:creationId xmlns:p14="http://schemas.microsoft.com/office/powerpoint/2010/main" xmlns="" val="1140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748" y="1447800"/>
            <a:ext cx="9129252" cy="5333999"/>
          </a:xfrm>
        </p:spPr>
        <p:txBody>
          <a:bodyPr>
            <a:noAutofit/>
          </a:bodyPr>
          <a:lstStyle/>
          <a:p>
            <a:r>
              <a:rPr lang="en-IN" sz="2400" b="1" dirty="0"/>
              <a:t>(g) </a:t>
            </a:r>
            <a:r>
              <a:rPr lang="en-IN" sz="2400" b="1" i="1" dirty="0"/>
              <a:t>Sugar Media</a:t>
            </a:r>
          </a:p>
          <a:p>
            <a:r>
              <a:rPr lang="en-IN" sz="2400" dirty="0"/>
              <a:t>Sugar media (Fig. 5.8) help in identification of bacteria</a:t>
            </a:r>
            <a:r>
              <a:rPr lang="en-IN" sz="2400" dirty="0" smtClean="0"/>
              <a:t>. The </a:t>
            </a:r>
            <a:r>
              <a:rPr lang="en-IN" sz="2400" dirty="0"/>
              <a:t>term sugar in microbiology denotes any </a:t>
            </a:r>
            <a:r>
              <a:rPr lang="en-IN" sz="2400" dirty="0" smtClean="0"/>
              <a:t>fermentable substance</a:t>
            </a:r>
            <a:r>
              <a:rPr lang="en-IN" sz="2400" dirty="0"/>
              <a:t>. </a:t>
            </a:r>
            <a:endParaRPr lang="en-IN" sz="2400" dirty="0" smtClean="0"/>
          </a:p>
          <a:p>
            <a:r>
              <a:rPr lang="en-IN" sz="2400" dirty="0" smtClean="0"/>
              <a:t>Glucose</a:t>
            </a:r>
            <a:r>
              <a:rPr lang="en-IN" sz="2400" dirty="0"/>
              <a:t>, lactose, sucrose and </a:t>
            </a:r>
            <a:r>
              <a:rPr lang="en-IN" sz="2400" dirty="0" err="1"/>
              <a:t>mannitol</a:t>
            </a:r>
            <a:r>
              <a:rPr lang="en-IN" sz="2400" dirty="0"/>
              <a:t> </a:t>
            </a:r>
            <a:r>
              <a:rPr lang="en-IN" sz="2400" dirty="0" smtClean="0"/>
              <a:t>are routinely </a:t>
            </a:r>
            <a:r>
              <a:rPr lang="en-IN" sz="2400" dirty="0"/>
              <a:t>employed for fermentation tests. </a:t>
            </a:r>
            <a:endParaRPr lang="en-IN" sz="2400" dirty="0" smtClean="0"/>
          </a:p>
          <a:p>
            <a:r>
              <a:rPr lang="en-IN" sz="2400" dirty="0" smtClean="0"/>
              <a:t>Sugar media contain </a:t>
            </a:r>
            <a:r>
              <a:rPr lang="en-IN" sz="2400" dirty="0"/>
              <a:t>l % sugar in peptone water </a:t>
            </a:r>
            <a:r>
              <a:rPr lang="en-IN" sz="2400" dirty="0" smtClean="0"/>
              <a:t>along with </a:t>
            </a:r>
            <a:r>
              <a:rPr lang="en-IN" sz="2400" dirty="0"/>
              <a:t>an </a:t>
            </a:r>
            <a:r>
              <a:rPr lang="en-IN" sz="2400" dirty="0" smtClean="0"/>
              <a:t>indicator (</a:t>
            </a:r>
            <a:r>
              <a:rPr lang="en-IN" sz="2400" dirty="0"/>
              <a:t>Andrade's indicator--0.005% acid </a:t>
            </a:r>
            <a:r>
              <a:rPr lang="en-IN" sz="2400" dirty="0" err="1"/>
              <a:t>fuchsin</a:t>
            </a:r>
            <a:r>
              <a:rPr lang="en-IN" sz="2400" dirty="0"/>
              <a:t> in IN </a:t>
            </a:r>
            <a:r>
              <a:rPr lang="en-IN" sz="2400" dirty="0" err="1"/>
              <a:t>NaOH</a:t>
            </a:r>
            <a:r>
              <a:rPr lang="en-IN" sz="2400" dirty="0"/>
              <a:t>).</a:t>
            </a:r>
          </a:p>
          <a:p>
            <a:r>
              <a:rPr lang="en-IN" sz="2400" dirty="0"/>
              <a:t>A small tube (Durham's tube) is kept inverted in </a:t>
            </a:r>
            <a:r>
              <a:rPr lang="en-IN" sz="2400" dirty="0" smtClean="0"/>
              <a:t>the larger </a:t>
            </a:r>
            <a:r>
              <a:rPr lang="en-IN" sz="2400" dirty="0"/>
              <a:t>sugar tube to detect gas production. </a:t>
            </a:r>
            <a:endParaRPr lang="en-IN" sz="2400" dirty="0" smtClean="0"/>
          </a:p>
          <a:p>
            <a:r>
              <a:rPr lang="en-IN" sz="2400" dirty="0" smtClean="0"/>
              <a:t>The colourless medium </a:t>
            </a:r>
            <a:r>
              <a:rPr lang="en-IN" sz="2400" dirty="0"/>
              <a:t>turns pink with production of acid by bacteria </a:t>
            </a:r>
            <a:r>
              <a:rPr lang="en-IN" sz="2400" dirty="0" smtClean="0"/>
              <a:t>and </a:t>
            </a:r>
            <a:r>
              <a:rPr lang="en-IN" sz="2400" dirty="0"/>
              <a:t>gas production is indicated by gas bubbles </a:t>
            </a:r>
            <a:r>
              <a:rPr lang="en-IN" sz="2400" dirty="0" smtClean="0"/>
              <a:t>accumulated in </a:t>
            </a:r>
            <a:r>
              <a:rPr lang="en-IN" sz="2400" dirty="0"/>
              <a:t>Durham's tube. </a:t>
            </a:r>
            <a:endParaRPr lang="en-IN" sz="2400" dirty="0" smtClean="0"/>
          </a:p>
          <a:p>
            <a:r>
              <a:rPr lang="en-IN" sz="2400" dirty="0" smtClean="0"/>
              <a:t>Certain </a:t>
            </a:r>
            <a:r>
              <a:rPr lang="en-IN" sz="2400" dirty="0"/>
              <a:t>bacteria are exacting in </a:t>
            </a:r>
            <a:r>
              <a:rPr lang="en-IN" sz="2400" dirty="0" smtClean="0"/>
              <a:t>their growth </a:t>
            </a:r>
            <a:r>
              <a:rPr lang="en-IN" sz="2400" dirty="0"/>
              <a:t>requirements and need serum for their </a:t>
            </a:r>
            <a:r>
              <a:rPr lang="en-IN" sz="2400" dirty="0" smtClean="0"/>
              <a:t>growth e.g</a:t>
            </a:r>
            <a:r>
              <a:rPr lang="en-IN" sz="2400" dirty="0"/>
              <a:t>. Hiss's serum sugars for pneumococcus.</a:t>
            </a:r>
          </a:p>
        </p:txBody>
      </p:sp>
    </p:spTree>
    <p:extLst>
      <p:ext uri="{BB962C8B-B14F-4D97-AF65-F5344CB8AC3E}">
        <p14:creationId xmlns:p14="http://schemas.microsoft.com/office/powerpoint/2010/main" xmlns="" val="40937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991600" cy="1252728"/>
          </a:xfrm>
        </p:spPr>
        <p:txBody>
          <a:bodyPr>
            <a:noAutofit/>
          </a:bodyPr>
          <a:lstStyle/>
          <a:p>
            <a:pPr marL="118872" indent="0"/>
            <a:r>
              <a:rPr lang="en-IN" sz="3200" dirty="0"/>
              <a:t>On the basis of presence of molecular oxygen and</a:t>
            </a:r>
            <a:br>
              <a:rPr lang="en-IN" sz="3200" dirty="0"/>
            </a:br>
            <a:r>
              <a:rPr lang="en-IN" sz="3200" dirty="0"/>
              <a:t>reducing substances in the </a:t>
            </a:r>
            <a:r>
              <a:rPr lang="en-IN" sz="3200" dirty="0" smtClean="0"/>
              <a:t>media</a:t>
            </a:r>
            <a:endParaRPr lang="en-IN" sz="2800" dirty="0"/>
          </a:p>
        </p:txBody>
      </p:sp>
      <p:sp>
        <p:nvSpPr>
          <p:cNvPr id="3" name="Content Placeholder 2"/>
          <p:cNvSpPr>
            <a:spLocks noGrp="1"/>
          </p:cNvSpPr>
          <p:nvPr>
            <p:ph idx="1"/>
          </p:nvPr>
        </p:nvSpPr>
        <p:spPr/>
        <p:txBody>
          <a:bodyPr/>
          <a:lstStyle/>
          <a:p>
            <a:r>
              <a:rPr lang="en-IN" i="1" u="sng" dirty="0"/>
              <a:t>ANAEROBIC MEDIA</a:t>
            </a:r>
          </a:p>
          <a:p>
            <a:r>
              <a:rPr lang="en-IN" dirty="0"/>
              <a:t>These are used for cultivation of anaerobic </a:t>
            </a:r>
            <a:r>
              <a:rPr lang="en-IN" dirty="0" smtClean="0"/>
              <a:t>bacteria e.g</a:t>
            </a:r>
            <a:r>
              <a:rPr lang="en-IN" dirty="0"/>
              <a:t>.</a:t>
            </a:r>
          </a:p>
          <a:p>
            <a:pPr lvl="1"/>
            <a:r>
              <a:rPr lang="en-IN" i="1" dirty="0"/>
              <a:t>(a) </a:t>
            </a:r>
            <a:r>
              <a:rPr lang="en-IN" dirty="0"/>
              <a:t>Cooked meat broth </a:t>
            </a:r>
            <a:r>
              <a:rPr lang="en-IN" b="1" dirty="0"/>
              <a:t>(CMB)</a:t>
            </a:r>
          </a:p>
          <a:p>
            <a:pPr lvl="1"/>
            <a:r>
              <a:rPr lang="en-IN" i="1" dirty="0"/>
              <a:t>(b) </a:t>
            </a:r>
            <a:r>
              <a:rPr lang="en-IN" dirty="0" err="1"/>
              <a:t>Thioglycollate</a:t>
            </a:r>
            <a:r>
              <a:rPr lang="en-IN" dirty="0"/>
              <a:t> broth.</a:t>
            </a:r>
          </a:p>
        </p:txBody>
      </p:sp>
    </p:spTree>
    <p:extLst>
      <p:ext uri="{BB962C8B-B14F-4D97-AF65-F5344CB8AC3E}">
        <p14:creationId xmlns:p14="http://schemas.microsoft.com/office/powerpoint/2010/main" xmlns="" val="755516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i="1" u="sng" dirty="0"/>
              <a:t>MEDIA FOR </a:t>
            </a:r>
            <a:r>
              <a:rPr lang="en-IN" i="1" u="sng" dirty="0" smtClean="0"/>
              <a:t> TESTING </a:t>
            </a:r>
            <a:r>
              <a:rPr lang="en-IN" i="1" u="sng" dirty="0"/>
              <a:t>SPECIAL PROPERTIES</a:t>
            </a:r>
          </a:p>
          <a:p>
            <a:r>
              <a:rPr lang="en-IN" dirty="0"/>
              <a:t>Urea medium is used to test the property of </a:t>
            </a:r>
            <a:r>
              <a:rPr lang="en-IN" dirty="0" smtClean="0"/>
              <a:t>urease production</a:t>
            </a:r>
            <a:r>
              <a:rPr lang="en-IN" dirty="0"/>
              <a:t>. </a:t>
            </a:r>
            <a:endParaRPr lang="en-IN" dirty="0" smtClean="0"/>
          </a:p>
          <a:p>
            <a:r>
              <a:rPr lang="en-IN" dirty="0" err="1" smtClean="0"/>
              <a:t>Phenylpyruvic</a:t>
            </a:r>
            <a:r>
              <a:rPr lang="en-IN" dirty="0" smtClean="0"/>
              <a:t> </a:t>
            </a:r>
            <a:r>
              <a:rPr lang="en-IN" dirty="0"/>
              <a:t>acid </a:t>
            </a:r>
            <a:r>
              <a:rPr lang="en-IN" b="1" dirty="0"/>
              <a:t>(PPA) </a:t>
            </a:r>
            <a:r>
              <a:rPr lang="en-IN" dirty="0"/>
              <a:t>is employed </a:t>
            </a:r>
            <a:r>
              <a:rPr lang="en-IN" dirty="0" smtClean="0"/>
              <a:t>for identification </a:t>
            </a:r>
            <a:r>
              <a:rPr lang="en-IN" dirty="0"/>
              <a:t>of Proteus sp. </a:t>
            </a:r>
            <a:endParaRPr lang="en-IN" dirty="0" smtClean="0"/>
          </a:p>
        </p:txBody>
      </p:sp>
    </p:spTree>
    <p:extLst>
      <p:ext uri="{BB962C8B-B14F-4D97-AF65-F5344CB8AC3E}">
        <p14:creationId xmlns:p14="http://schemas.microsoft.com/office/powerpoint/2010/main" xmlns="" val="18000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idx="1"/>
          </p:nvPr>
        </p:nvSpPr>
        <p:spPr>
          <a:xfrm>
            <a:off x="228600" y="1524000"/>
            <a:ext cx="8686800" cy="4625609"/>
          </a:xfrm>
        </p:spPr>
        <p:txBody>
          <a:bodyPr>
            <a:noAutofit/>
          </a:bodyPr>
          <a:lstStyle/>
          <a:p>
            <a:r>
              <a:rPr lang="en-IN" sz="2400" dirty="0"/>
              <a:t>A culture media is a special medium used in microbiological laboratories to grow different kinds of microorganisms. </a:t>
            </a:r>
            <a:endParaRPr lang="en-IN" sz="2400" dirty="0" smtClean="0"/>
          </a:p>
          <a:p>
            <a:r>
              <a:rPr lang="en-IN" sz="2400" dirty="0" smtClean="0"/>
              <a:t>A </a:t>
            </a:r>
            <a:r>
              <a:rPr lang="en-IN" sz="2400" dirty="0"/>
              <a:t>growth or a culture medium is composed of different nutrients that are essential for microbial growth</a:t>
            </a:r>
            <a:r>
              <a:rPr lang="en-IN" sz="2400" dirty="0" smtClean="0"/>
              <a:t>.</a:t>
            </a:r>
          </a:p>
          <a:p>
            <a:r>
              <a:rPr lang="en-IN" sz="2400" dirty="0" smtClean="0"/>
              <a:t>Since </a:t>
            </a:r>
            <a:r>
              <a:rPr lang="en-IN" sz="2400" dirty="0"/>
              <a:t>there are many types of microorganisms, each having unique properties and requiring specific nutrients for growth, there are many types based on what nutrients they contain and what function they play in the growth of microorganisms.</a:t>
            </a:r>
          </a:p>
          <a:p>
            <a:r>
              <a:rPr lang="en-IN" sz="2400" dirty="0"/>
              <a:t>A culture may be solid or liquid. </a:t>
            </a:r>
            <a:endParaRPr lang="en-IN" sz="2400" dirty="0" smtClean="0"/>
          </a:p>
          <a:p>
            <a:r>
              <a:rPr lang="en-IN" sz="2400" dirty="0" smtClean="0"/>
              <a:t>The </a:t>
            </a:r>
            <a:r>
              <a:rPr lang="en-IN" sz="2400" dirty="0"/>
              <a:t>solid culture media is composed of a brown jelly like substance known as agar. </a:t>
            </a:r>
            <a:endParaRPr lang="en-IN" sz="2400" dirty="0" smtClean="0"/>
          </a:p>
          <a:p>
            <a:r>
              <a:rPr lang="en-IN" sz="2400" dirty="0" smtClean="0"/>
              <a:t>Different </a:t>
            </a:r>
            <a:r>
              <a:rPr lang="en-IN" sz="2400" dirty="0"/>
              <a:t>nutrients and chemicals are added to it to allow the growth of different microorganisms.</a:t>
            </a:r>
          </a:p>
          <a:p>
            <a:endParaRPr lang="en-IN" sz="2400" dirty="0"/>
          </a:p>
        </p:txBody>
      </p:sp>
      <p:sp>
        <p:nvSpPr>
          <p:cNvPr id="4" name="Footer Placeholder 3"/>
          <p:cNvSpPr>
            <a:spLocks noGrp="1"/>
          </p:cNvSpPr>
          <p:nvPr>
            <p:ph type="ftr" sz="quarter" idx="11"/>
          </p:nvPr>
        </p:nvSpPr>
        <p:spPr/>
        <p:txBody>
          <a:bodyPr/>
          <a:lstStyle/>
          <a:p>
            <a:r>
              <a:rPr lang="en-US" smtClean="0"/>
              <a:t>https://owlcation.com/stem/Types-Of-Culture-Media</a:t>
            </a:r>
            <a:endParaRPr lang="en-US"/>
          </a:p>
        </p:txBody>
      </p:sp>
    </p:spTree>
    <p:extLst>
      <p:ext uri="{BB962C8B-B14F-4D97-AF65-F5344CB8AC3E}">
        <p14:creationId xmlns:p14="http://schemas.microsoft.com/office/powerpoint/2010/main" xmlns="" val="106954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Growing Bacteria in </a:t>
            </a:r>
            <a:r>
              <a:rPr lang="en-IN" dirty="0" smtClean="0"/>
              <a:t>Culture</a:t>
            </a:r>
            <a:endParaRPr lang="en-IN" dirty="0"/>
          </a:p>
        </p:txBody>
      </p:sp>
      <p:sp>
        <p:nvSpPr>
          <p:cNvPr id="3" name="Content Placeholder 2"/>
          <p:cNvSpPr>
            <a:spLocks noGrp="1"/>
          </p:cNvSpPr>
          <p:nvPr>
            <p:ph idx="1"/>
          </p:nvPr>
        </p:nvSpPr>
        <p:spPr>
          <a:xfrm>
            <a:off x="228600" y="1775191"/>
            <a:ext cx="8458200" cy="4778009"/>
          </a:xfrm>
        </p:spPr>
        <p:txBody>
          <a:bodyPr>
            <a:normAutofit fontScale="92500" lnSpcReduction="10000"/>
          </a:bodyPr>
          <a:lstStyle/>
          <a:p>
            <a:r>
              <a:rPr lang="en-IN" sz="3000" dirty="0" smtClean="0"/>
              <a:t>A </a:t>
            </a:r>
            <a:r>
              <a:rPr lang="en-IN" sz="3000" dirty="0"/>
              <a:t>population of bacteria grown in the laboratory is referred to as a</a:t>
            </a:r>
            <a:r>
              <a:rPr lang="en-IN" sz="3000" b="1" dirty="0"/>
              <a:t> culture</a:t>
            </a:r>
            <a:r>
              <a:rPr lang="en-IN" sz="3000" dirty="0"/>
              <a:t>. </a:t>
            </a:r>
            <a:endParaRPr lang="en-IN" sz="3000" dirty="0" smtClean="0"/>
          </a:p>
          <a:p>
            <a:r>
              <a:rPr lang="en-IN" sz="3000" dirty="0" smtClean="0"/>
              <a:t>A</a:t>
            </a:r>
            <a:r>
              <a:rPr lang="en-IN" sz="3000" b="1" dirty="0"/>
              <a:t> pure culture</a:t>
            </a:r>
            <a:r>
              <a:rPr lang="en-IN" sz="3000" dirty="0"/>
              <a:t> contains only one single type; </a:t>
            </a:r>
            <a:endParaRPr lang="en-IN" sz="3000" dirty="0" smtClean="0"/>
          </a:p>
          <a:p>
            <a:r>
              <a:rPr lang="en-IN" sz="3000" dirty="0" smtClean="0"/>
              <a:t>a</a:t>
            </a:r>
            <a:r>
              <a:rPr lang="en-IN" sz="3000" dirty="0"/>
              <a:t> </a:t>
            </a:r>
            <a:r>
              <a:rPr lang="en-IN" sz="3000" b="1" dirty="0"/>
              <a:t>mixed culture</a:t>
            </a:r>
            <a:r>
              <a:rPr lang="en-IN" sz="3000" dirty="0"/>
              <a:t> contains two or more different bacteria. </a:t>
            </a:r>
            <a:endParaRPr lang="en-IN" sz="3000" dirty="0" smtClean="0"/>
          </a:p>
          <a:p>
            <a:r>
              <a:rPr lang="en-IN" sz="3000" dirty="0" smtClean="0"/>
              <a:t>If </a:t>
            </a:r>
            <a:r>
              <a:rPr lang="en-IN" sz="3000" dirty="0"/>
              <a:t>a bacterial culture is left in the same media for too long, the cells use up the available nutrients, excrete toxic metabolites, and eventually the entire population will die. </a:t>
            </a:r>
            <a:endParaRPr lang="en-IN" sz="3000" dirty="0" smtClean="0"/>
          </a:p>
          <a:p>
            <a:r>
              <a:rPr lang="en-IN" sz="3000" dirty="0" smtClean="0"/>
              <a:t>Thus </a:t>
            </a:r>
            <a:r>
              <a:rPr lang="en-IN" sz="3000" dirty="0"/>
              <a:t>bacterial cultures must be periodically transferred, or </a:t>
            </a:r>
            <a:r>
              <a:rPr lang="en-IN" sz="3000" b="1" dirty="0" err="1"/>
              <a:t>subcultured</a:t>
            </a:r>
            <a:r>
              <a:rPr lang="en-IN" sz="3000" dirty="0"/>
              <a:t>, to new media to keep the bacterial population growing.</a:t>
            </a:r>
          </a:p>
          <a:p>
            <a:endParaRPr lang="en-IN" dirty="0"/>
          </a:p>
        </p:txBody>
      </p:sp>
    </p:spTree>
    <p:extLst>
      <p:ext uri="{BB962C8B-B14F-4D97-AF65-F5344CB8AC3E}">
        <p14:creationId xmlns:p14="http://schemas.microsoft.com/office/powerpoint/2010/main" xmlns="" val="116026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775191"/>
            <a:ext cx="8686800" cy="4854209"/>
          </a:xfrm>
        </p:spPr>
        <p:txBody>
          <a:bodyPr>
            <a:normAutofit/>
          </a:bodyPr>
          <a:lstStyle/>
          <a:p>
            <a:r>
              <a:rPr lang="en-IN" sz="2800" dirty="0"/>
              <a:t>Microbiologists use </a:t>
            </a:r>
            <a:r>
              <a:rPr lang="en-IN" sz="2800" u="sng" dirty="0" err="1"/>
              <a:t>subculturing</a:t>
            </a:r>
            <a:r>
              <a:rPr lang="en-IN" sz="2800" u="sng" dirty="0"/>
              <a:t> techniques </a:t>
            </a:r>
            <a:r>
              <a:rPr lang="en-IN" sz="2800" dirty="0"/>
              <a:t>to grow and maintain bacterial cultures, to examine cultures for purity or morphology, or to determine the number of viable organisms. </a:t>
            </a:r>
            <a:endParaRPr lang="en-IN" sz="2800" dirty="0" smtClean="0"/>
          </a:p>
          <a:p>
            <a:r>
              <a:rPr lang="en-IN" sz="2800" dirty="0" smtClean="0"/>
              <a:t>In </a:t>
            </a:r>
            <a:r>
              <a:rPr lang="en-IN" sz="2800" dirty="0"/>
              <a:t>clinical laboratories, </a:t>
            </a:r>
            <a:r>
              <a:rPr lang="en-IN" sz="2800" dirty="0" err="1"/>
              <a:t>subculturing</a:t>
            </a:r>
            <a:r>
              <a:rPr lang="en-IN" sz="2800" dirty="0"/>
              <a:t> is used to obtain a pure culture of an infectious agent, and also for studies leading to the identification of the pathogen. </a:t>
            </a:r>
            <a:endParaRPr lang="en-IN" sz="2800" dirty="0" smtClean="0"/>
          </a:p>
          <a:p>
            <a:r>
              <a:rPr lang="en-IN" sz="2800" dirty="0" smtClean="0"/>
              <a:t>Because </a:t>
            </a:r>
            <a:r>
              <a:rPr lang="en-IN" sz="2800" dirty="0"/>
              <a:t>bacteria can live almost anywhere, </a:t>
            </a:r>
            <a:r>
              <a:rPr lang="en-IN" sz="2800" dirty="0" err="1"/>
              <a:t>subculturing</a:t>
            </a:r>
            <a:r>
              <a:rPr lang="en-IN" sz="2800" dirty="0"/>
              <a:t> steps must be performed </a:t>
            </a:r>
            <a:r>
              <a:rPr lang="en-IN" sz="2800" b="1" dirty="0"/>
              <a:t>aseptically</a:t>
            </a:r>
            <a:r>
              <a:rPr lang="en-IN" sz="2800" dirty="0"/>
              <a:t>, to ensure that unwanted bacterial or fungal contamination is kept out of an important culture.</a:t>
            </a:r>
          </a:p>
        </p:txBody>
      </p:sp>
    </p:spTree>
    <p:extLst>
      <p:ext uri="{BB962C8B-B14F-4D97-AF65-F5344CB8AC3E}">
        <p14:creationId xmlns:p14="http://schemas.microsoft.com/office/powerpoint/2010/main" xmlns="" val="7001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600200"/>
            <a:ext cx="8763000" cy="5082809"/>
          </a:xfrm>
        </p:spPr>
        <p:txBody>
          <a:bodyPr>
            <a:normAutofit fontScale="85000" lnSpcReduction="20000"/>
          </a:bodyPr>
          <a:lstStyle/>
          <a:p>
            <a:r>
              <a:rPr lang="en-IN" dirty="0"/>
              <a:t>To maintain an aseptic work environment, everything you work with should be initially free of microbes. </a:t>
            </a:r>
            <a:endParaRPr lang="en-IN" dirty="0" smtClean="0"/>
          </a:p>
          <a:p>
            <a:r>
              <a:rPr lang="en-IN" dirty="0" smtClean="0"/>
              <a:t>Thus</a:t>
            </a:r>
            <a:r>
              <a:rPr lang="en-IN" dirty="0"/>
              <a:t>, we begin with pre-sterilized pipettes, culture tubes, and glassware. </a:t>
            </a:r>
            <a:endParaRPr lang="en-IN" dirty="0" smtClean="0"/>
          </a:p>
          <a:p>
            <a:r>
              <a:rPr lang="en-IN" dirty="0" smtClean="0"/>
              <a:t>Inoculating </a:t>
            </a:r>
            <a:r>
              <a:rPr lang="en-IN" dirty="0"/>
              <a:t>loops and needles made of metal wire can be used to transfer bacteria from one medium to another, such as from the surface of an agar plate to a broth. </a:t>
            </a:r>
            <a:endParaRPr lang="en-IN" dirty="0" smtClean="0"/>
          </a:p>
          <a:p>
            <a:r>
              <a:rPr lang="en-IN" dirty="0" smtClean="0"/>
              <a:t>Metal </a:t>
            </a:r>
            <a:r>
              <a:rPr lang="en-IN" dirty="0"/>
              <a:t>tools may be sterilized by heating them in the flame of a Bunsen burner. </a:t>
            </a:r>
            <a:endParaRPr lang="en-IN" dirty="0" smtClean="0"/>
          </a:p>
          <a:p>
            <a:r>
              <a:rPr lang="en-IN" dirty="0" smtClean="0"/>
              <a:t>Glass </a:t>
            </a:r>
            <a:r>
              <a:rPr lang="en-IN" dirty="0"/>
              <a:t>tools or metal spreaders or forceps that can’t be sterilized by direct heat are dipped in alcohol followed by a brief pass through the flame to speed the evaporation process. </a:t>
            </a:r>
            <a:endParaRPr lang="en-IN" dirty="0" smtClean="0"/>
          </a:p>
          <a:p>
            <a:r>
              <a:rPr lang="en-IN" dirty="0" smtClean="0"/>
              <a:t>Standard </a:t>
            </a:r>
            <a:r>
              <a:rPr lang="en-IN" dirty="0"/>
              <a:t>aseptic techniques used for culturing bacteria will be demonstrated at the beginning of lab.</a:t>
            </a:r>
          </a:p>
        </p:txBody>
      </p:sp>
    </p:spTree>
    <p:extLst>
      <p:ext uri="{BB962C8B-B14F-4D97-AF65-F5344CB8AC3E}">
        <p14:creationId xmlns:p14="http://schemas.microsoft.com/office/powerpoint/2010/main" xmlns="" val="303783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400" dirty="0"/>
              <a:t>CULTURE</a:t>
            </a:r>
            <a:br>
              <a:rPr lang="en-IN" sz="4400" dirty="0"/>
            </a:br>
            <a:r>
              <a:rPr lang="en-IN" sz="4400" dirty="0"/>
              <a:t> METHODS</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3110011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INDICATION OF CULTURE MEDIA AND METHODS</a:t>
            </a:r>
            <a:endParaRPr lang="en-IN" dirty="0"/>
          </a:p>
        </p:txBody>
      </p:sp>
      <p:sp>
        <p:nvSpPr>
          <p:cNvPr id="3" name="Content Placeholder 2"/>
          <p:cNvSpPr>
            <a:spLocks noGrp="1"/>
          </p:cNvSpPr>
          <p:nvPr>
            <p:ph idx="1"/>
          </p:nvPr>
        </p:nvSpPr>
        <p:spPr/>
        <p:txBody>
          <a:bodyPr>
            <a:normAutofit/>
          </a:bodyPr>
          <a:lstStyle/>
          <a:p>
            <a:pPr marL="118872" indent="0">
              <a:buNone/>
            </a:pPr>
            <a:r>
              <a:rPr lang="en-IN" sz="2800" dirty="0"/>
              <a:t>In the clinical laboratory, bacterial cultures are </a:t>
            </a:r>
            <a:r>
              <a:rPr lang="en-IN" sz="2800" dirty="0" smtClean="0"/>
              <a:t>indicated to </a:t>
            </a:r>
            <a:endParaRPr lang="en-IN" sz="2800" dirty="0"/>
          </a:p>
          <a:p>
            <a:r>
              <a:rPr lang="en-IN" sz="2800" dirty="0"/>
              <a:t>1. </a:t>
            </a:r>
            <a:r>
              <a:rPr lang="en-IN" sz="2800" dirty="0" smtClean="0"/>
              <a:t>Isolate bacteria </a:t>
            </a:r>
            <a:r>
              <a:rPr lang="en-IN" sz="2800" dirty="0"/>
              <a:t>in pure culture from the </a:t>
            </a:r>
            <a:r>
              <a:rPr lang="en-IN" sz="2800" dirty="0" smtClean="0"/>
              <a:t>clinical specimens and their </a:t>
            </a:r>
            <a:r>
              <a:rPr lang="en-IN" sz="2800" dirty="0"/>
              <a:t>identification by various tests,</a:t>
            </a:r>
          </a:p>
          <a:p>
            <a:r>
              <a:rPr lang="en-IN" sz="2800" dirty="0"/>
              <a:t>2. determine antibiotic susceptibility,</a:t>
            </a:r>
          </a:p>
          <a:p>
            <a:r>
              <a:rPr lang="en-IN" sz="2800" dirty="0"/>
              <a:t>3. prepare antigens for </a:t>
            </a:r>
            <a:r>
              <a:rPr lang="en-IN" sz="2800" dirty="0" err="1" smtClean="0"/>
              <a:t>serodiagnosis</a:t>
            </a:r>
            <a:r>
              <a:rPr lang="en-IN" sz="2800" dirty="0" smtClean="0"/>
              <a:t> </a:t>
            </a:r>
            <a:r>
              <a:rPr lang="en-IN" sz="2800" dirty="0"/>
              <a:t>of </a:t>
            </a:r>
            <a:r>
              <a:rPr lang="en-IN" sz="2800" dirty="0" smtClean="0"/>
              <a:t>infective diseases</a:t>
            </a:r>
            <a:r>
              <a:rPr lang="en-IN" sz="2800" dirty="0"/>
              <a:t>,</a:t>
            </a:r>
          </a:p>
          <a:p>
            <a:r>
              <a:rPr lang="en-IN" sz="2800" dirty="0"/>
              <a:t>4. maintain stock cultures.</a:t>
            </a:r>
          </a:p>
        </p:txBody>
      </p:sp>
    </p:spTree>
    <p:extLst>
      <p:ext uri="{BB962C8B-B14F-4D97-AF65-F5344CB8AC3E}">
        <p14:creationId xmlns:p14="http://schemas.microsoft.com/office/powerpoint/2010/main" xmlns="" val="64925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I. METHODS OF </a:t>
            </a:r>
            <a:r>
              <a:rPr lang="en-IN" dirty="0" smtClean="0"/>
              <a:t>CULTURE</a:t>
            </a:r>
            <a:endParaRPr lang="en-IN" dirty="0"/>
          </a:p>
        </p:txBody>
      </p:sp>
      <p:sp>
        <p:nvSpPr>
          <p:cNvPr id="3" name="Content Placeholder 2"/>
          <p:cNvSpPr>
            <a:spLocks noGrp="1"/>
          </p:cNvSpPr>
          <p:nvPr>
            <p:ph idx="1"/>
          </p:nvPr>
        </p:nvSpPr>
        <p:spPr/>
        <p:txBody>
          <a:bodyPr>
            <a:normAutofit/>
          </a:bodyPr>
          <a:lstStyle/>
          <a:p>
            <a:r>
              <a:rPr lang="en-IN" sz="2800" dirty="0" smtClean="0"/>
              <a:t>A</a:t>
            </a:r>
            <a:r>
              <a:rPr lang="en-IN" sz="2800" dirty="0"/>
              <a:t>. Streak culture</a:t>
            </a:r>
          </a:p>
          <a:p>
            <a:r>
              <a:rPr lang="en-IN" sz="2800" dirty="0"/>
              <a:t>B. Lawn culture</a:t>
            </a:r>
          </a:p>
          <a:p>
            <a:r>
              <a:rPr lang="en-IN" sz="2800" dirty="0"/>
              <a:t>C. Stroke culture</a:t>
            </a:r>
          </a:p>
          <a:p>
            <a:r>
              <a:rPr lang="en-IN" sz="2800" dirty="0"/>
              <a:t>D. Stab culture</a:t>
            </a:r>
          </a:p>
          <a:p>
            <a:r>
              <a:rPr lang="en-IN" sz="2800" dirty="0"/>
              <a:t>E. Pour plate culture</a:t>
            </a:r>
          </a:p>
          <a:p>
            <a:r>
              <a:rPr lang="en-IN" sz="2800" dirty="0"/>
              <a:t>F. Liquid culture</a:t>
            </a:r>
          </a:p>
        </p:txBody>
      </p:sp>
    </p:spTree>
    <p:extLst>
      <p:ext uri="{BB962C8B-B14F-4D97-AF65-F5344CB8AC3E}">
        <p14:creationId xmlns:p14="http://schemas.microsoft.com/office/powerpoint/2010/main" xmlns="" val="31133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 . Streak Culture (Surface Plating</a:t>
            </a:r>
            <a:r>
              <a:rPr lang="en-IN" dirty="0" smtClean="0"/>
              <a:t>)</a:t>
            </a:r>
            <a:endParaRPr lang="en-IN" dirty="0"/>
          </a:p>
        </p:txBody>
      </p:sp>
      <p:sp>
        <p:nvSpPr>
          <p:cNvPr id="3" name="Content Placeholder 2"/>
          <p:cNvSpPr>
            <a:spLocks noGrp="1"/>
          </p:cNvSpPr>
          <p:nvPr>
            <p:ph idx="1"/>
          </p:nvPr>
        </p:nvSpPr>
        <p:spPr>
          <a:xfrm>
            <a:off x="228600" y="1600201"/>
            <a:ext cx="3505200" cy="5029200"/>
          </a:xfrm>
        </p:spPr>
        <p:txBody>
          <a:bodyPr>
            <a:noAutofit/>
          </a:bodyPr>
          <a:lstStyle/>
          <a:p>
            <a:r>
              <a:rPr lang="en-IN" sz="2400" dirty="0" smtClean="0"/>
              <a:t>It </a:t>
            </a:r>
            <a:r>
              <a:rPr lang="en-IN" sz="2400" dirty="0"/>
              <a:t>is the routine method employed for bacterial </a:t>
            </a:r>
            <a:r>
              <a:rPr lang="en-IN" sz="2400" dirty="0" smtClean="0"/>
              <a:t>isolation in </a:t>
            </a:r>
            <a:r>
              <a:rPr lang="en-IN" sz="2400" dirty="0"/>
              <a:t>pure culture. </a:t>
            </a:r>
            <a:endParaRPr lang="en-IN" sz="2400" dirty="0" smtClean="0"/>
          </a:p>
          <a:p>
            <a:r>
              <a:rPr lang="en-IN" sz="2400" dirty="0" smtClean="0"/>
              <a:t>A </a:t>
            </a:r>
            <a:r>
              <a:rPr lang="en-IN" sz="2400" dirty="0"/>
              <a:t>platinum or </a:t>
            </a:r>
            <a:r>
              <a:rPr lang="en-IN" sz="2400" dirty="0" err="1"/>
              <a:t>nichrome</a:t>
            </a:r>
            <a:r>
              <a:rPr lang="en-IN" sz="2400" dirty="0"/>
              <a:t> wire loop </a:t>
            </a:r>
            <a:r>
              <a:rPr lang="en-IN" sz="2400" dirty="0" smtClean="0"/>
              <a:t>of 2-4 </a:t>
            </a:r>
            <a:r>
              <a:rPr lang="en-IN" sz="2400" dirty="0"/>
              <a:t>mm internal diameter is used (Fig. 6.1) . </a:t>
            </a:r>
            <a:endParaRPr lang="en-IN" sz="2400" dirty="0" smtClean="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1524000"/>
            <a:ext cx="5410200" cy="5311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13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a:t>Due to high cost of platinum, loops for routine laboratory work are made of </a:t>
            </a:r>
            <a:r>
              <a:rPr lang="en-IN" sz="2800" dirty="0" err="1"/>
              <a:t>nichrome</a:t>
            </a:r>
            <a:r>
              <a:rPr lang="en-IN" sz="2800" dirty="0"/>
              <a:t> wire (</a:t>
            </a:r>
            <a:r>
              <a:rPr lang="en-IN" sz="2400" dirty="0"/>
              <a:t>24 S.WG. size).</a:t>
            </a:r>
          </a:p>
          <a:p>
            <a:r>
              <a:rPr lang="en-IN" sz="2800" dirty="0"/>
              <a:t>This loop is first sterilised in the </a:t>
            </a:r>
            <a:r>
              <a:rPr lang="en-IN" sz="2800" dirty="0" err="1"/>
              <a:t>bunsen</a:t>
            </a:r>
            <a:r>
              <a:rPr lang="en-IN" sz="2800" dirty="0"/>
              <a:t> flame by making it red hot and cooled by touching an </a:t>
            </a:r>
            <a:r>
              <a:rPr lang="en-IN" sz="2800" dirty="0" err="1"/>
              <a:t>uninoculated</a:t>
            </a:r>
            <a:r>
              <a:rPr lang="en-IN" sz="2800" dirty="0"/>
              <a:t> part of the medium.</a:t>
            </a:r>
          </a:p>
          <a:p>
            <a:r>
              <a:rPr lang="en-IN" sz="2800" dirty="0"/>
              <a:t>Then a </a:t>
            </a:r>
            <a:r>
              <a:rPr lang="en-IN" sz="2800" dirty="0" err="1"/>
              <a:t>loopful</a:t>
            </a:r>
            <a:r>
              <a:rPr lang="en-IN" sz="2800" dirty="0"/>
              <a:t> of specimen is smeared onto the surface of a dried plate near the peripheral area. </a:t>
            </a:r>
          </a:p>
          <a:p>
            <a:r>
              <a:rPr lang="en-IN" sz="2800" dirty="0"/>
              <a:t>This is named as primary inoculum. </a:t>
            </a:r>
          </a:p>
          <a:p>
            <a:endParaRPr lang="en-IN" sz="2800" dirty="0"/>
          </a:p>
        </p:txBody>
      </p:sp>
    </p:spTree>
    <p:extLst>
      <p:ext uri="{BB962C8B-B14F-4D97-AF65-F5344CB8AC3E}">
        <p14:creationId xmlns:p14="http://schemas.microsoft.com/office/powerpoint/2010/main" xmlns="" val="15775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775191"/>
            <a:ext cx="2362200" cy="4854209"/>
          </a:xfrm>
        </p:spPr>
        <p:txBody>
          <a:bodyPr>
            <a:normAutofit lnSpcReduction="10000"/>
          </a:bodyPr>
          <a:lstStyle/>
          <a:p>
            <a:r>
              <a:rPr lang="en-IN" sz="2800" dirty="0"/>
              <a:t>From the primary inoculum, it is spread thinly over the plate by streaking with </a:t>
            </a:r>
            <a:r>
              <a:rPr lang="en-IN" sz="2800" dirty="0" smtClean="0"/>
              <a:t>the </a:t>
            </a:r>
            <a:r>
              <a:rPr lang="en-IN" sz="2800" dirty="0"/>
              <a:t>loop in parallel lines (Fig. 6.2). </a:t>
            </a:r>
            <a:endParaRPr lang="en-IN" sz="2800" dirty="0" smtClean="0"/>
          </a:p>
          <a:p>
            <a:endParaRPr lang="en-IN"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133600"/>
            <a:ext cx="60960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24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a:t>The loop is flamed and cooled in between the different set of streaks. </a:t>
            </a:r>
          </a:p>
          <a:p>
            <a:r>
              <a:rPr lang="en-IN" sz="2800" dirty="0"/>
              <a:t>It is done to obtain isolated colonies over the final series of streaks.</a:t>
            </a:r>
          </a:p>
          <a:p>
            <a:r>
              <a:rPr lang="en-IN" sz="2800" dirty="0"/>
              <a:t>The culture plate is incubated at 37°C for overnight.</a:t>
            </a:r>
          </a:p>
          <a:p>
            <a:r>
              <a:rPr lang="en-IN" sz="2800" dirty="0"/>
              <a:t>Confluent growth occurs at the primary inoculum and well separated colonies are obtained on the final streaks.</a:t>
            </a:r>
          </a:p>
          <a:p>
            <a:r>
              <a:rPr lang="en-IN" sz="2800" dirty="0"/>
              <a:t>Single isolated colony is the best to study the various properties of bacteria.</a:t>
            </a:r>
          </a:p>
          <a:p>
            <a:endParaRPr lang="en-IN" sz="2800" dirty="0"/>
          </a:p>
        </p:txBody>
      </p:sp>
    </p:spTree>
    <p:extLst>
      <p:ext uri="{BB962C8B-B14F-4D97-AF65-F5344CB8AC3E}">
        <p14:creationId xmlns:p14="http://schemas.microsoft.com/office/powerpoint/2010/main" xmlns="" val="23692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775191"/>
            <a:ext cx="8686800" cy="4625609"/>
          </a:xfrm>
        </p:spPr>
        <p:txBody>
          <a:bodyPr>
            <a:normAutofit fontScale="85000" lnSpcReduction="10000"/>
          </a:bodyPr>
          <a:lstStyle/>
          <a:p>
            <a:r>
              <a:rPr lang="en-IN" dirty="0"/>
              <a:t>Growing bacteria in pure culture is still one of the most widely used methods in microbiology. </a:t>
            </a:r>
            <a:endParaRPr lang="en-IN" dirty="0" smtClean="0"/>
          </a:p>
          <a:p>
            <a:r>
              <a:rPr lang="en-IN" dirty="0" smtClean="0"/>
              <a:t>Many </a:t>
            </a:r>
            <a:r>
              <a:rPr lang="en-IN" dirty="0"/>
              <a:t>bacteria, particularly those that cause diseases and those used in scientific studies, are heterotrophic, which means that they rely on organic compounds as food, to provide energy and carbon. </a:t>
            </a:r>
            <a:endParaRPr lang="en-IN" dirty="0" smtClean="0"/>
          </a:p>
          <a:p>
            <a:r>
              <a:rPr lang="en-IN" dirty="0" smtClean="0"/>
              <a:t>Some </a:t>
            </a:r>
            <a:r>
              <a:rPr lang="en-IN" dirty="0"/>
              <a:t>bacteria also require added nutritional components such as vitamins in their diet. </a:t>
            </a:r>
            <a:endParaRPr lang="en-IN" dirty="0" smtClean="0"/>
          </a:p>
          <a:p>
            <a:r>
              <a:rPr lang="en-IN" dirty="0" smtClean="0"/>
              <a:t>An </a:t>
            </a:r>
            <a:r>
              <a:rPr lang="en-IN" dirty="0"/>
              <a:t>appropriate physical environment must be created, where important factors such as temperature, pH, and the concentration of atmospheric gases (particularly oxygen) are controlled and maintained.</a:t>
            </a:r>
          </a:p>
        </p:txBody>
      </p:sp>
      <p:sp>
        <p:nvSpPr>
          <p:cNvPr id="4" name="Footer Placeholder 3"/>
          <p:cNvSpPr>
            <a:spLocks noGrp="1"/>
          </p:cNvSpPr>
          <p:nvPr>
            <p:ph type="ftr" sz="quarter" idx="11"/>
          </p:nvPr>
        </p:nvSpPr>
        <p:spPr>
          <a:xfrm>
            <a:off x="304800" y="6629399"/>
            <a:ext cx="7843515" cy="121919"/>
          </a:xfrm>
        </p:spPr>
        <p:txBody>
          <a:bodyPr/>
          <a:lstStyle/>
          <a:p>
            <a:r>
              <a:rPr lang="en-US" dirty="0" smtClean="0"/>
              <a:t>https://milnepublishing.geneseo.edu/suny-microbiology-lab/chapter/bacteriological-culture-methods/</a:t>
            </a:r>
            <a:endParaRPr lang="en-US" dirty="0"/>
          </a:p>
        </p:txBody>
      </p:sp>
    </p:spTree>
    <p:extLst>
      <p:ext uri="{BB962C8B-B14F-4D97-AF65-F5344CB8AC3E}">
        <p14:creationId xmlns:p14="http://schemas.microsoft.com/office/powerpoint/2010/main" xmlns="" val="3549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 Lawn </a:t>
            </a:r>
            <a:r>
              <a:rPr lang="en-IN" dirty="0" smtClean="0"/>
              <a:t>Culture</a:t>
            </a:r>
            <a:endParaRPr lang="en-IN" dirty="0"/>
          </a:p>
        </p:txBody>
      </p:sp>
      <p:sp>
        <p:nvSpPr>
          <p:cNvPr id="3" name="Content Placeholder 2"/>
          <p:cNvSpPr>
            <a:spLocks noGrp="1"/>
          </p:cNvSpPr>
          <p:nvPr>
            <p:ph idx="1"/>
          </p:nvPr>
        </p:nvSpPr>
        <p:spPr>
          <a:xfrm>
            <a:off x="0" y="1600201"/>
            <a:ext cx="8915400" cy="5257800"/>
          </a:xfrm>
        </p:spPr>
        <p:txBody>
          <a:bodyPr>
            <a:normAutofit/>
          </a:bodyPr>
          <a:lstStyle/>
          <a:p>
            <a:r>
              <a:rPr lang="en-IN" sz="2400" dirty="0" smtClean="0"/>
              <a:t>This </a:t>
            </a:r>
            <a:r>
              <a:rPr lang="en-IN" sz="2400" dirty="0"/>
              <a:t>type of culture method is employed in </a:t>
            </a:r>
            <a:r>
              <a:rPr lang="en-IN" sz="2400" dirty="0" smtClean="0"/>
              <a:t>antibiotic sensitivity </a:t>
            </a:r>
            <a:r>
              <a:rPr lang="en-IN" sz="2400" dirty="0"/>
              <a:t>testing ( disc diffusion method) and </a:t>
            </a:r>
            <a:r>
              <a:rPr lang="en-IN" sz="2400" dirty="0" smtClean="0"/>
              <a:t>in bacteriophage </a:t>
            </a:r>
            <a:r>
              <a:rPr lang="en-IN" sz="2400" dirty="0"/>
              <a:t>typing. </a:t>
            </a:r>
            <a:endParaRPr lang="en-IN" sz="2400" dirty="0" smtClean="0"/>
          </a:p>
          <a:p>
            <a:r>
              <a:rPr lang="en-IN" sz="2400" dirty="0" smtClean="0"/>
              <a:t>It </a:t>
            </a:r>
            <a:r>
              <a:rPr lang="en-IN" sz="2400" dirty="0"/>
              <a:t>may also be employed </a:t>
            </a:r>
            <a:r>
              <a:rPr lang="en-IN" sz="2400" dirty="0" smtClean="0"/>
              <a:t>for preparation </a:t>
            </a:r>
            <a:r>
              <a:rPr lang="en-IN" sz="2400" dirty="0"/>
              <a:t>of bacterial antigens and vaccines </a:t>
            </a:r>
            <a:r>
              <a:rPr lang="en-IN" sz="2400" dirty="0" smtClean="0"/>
              <a:t>where a </a:t>
            </a:r>
            <a:r>
              <a:rPr lang="en-IN" sz="2400" dirty="0"/>
              <a:t>large amount of bacterial growth is required. </a:t>
            </a:r>
            <a:endParaRPr lang="en-IN" sz="2400" dirty="0" smtClean="0"/>
          </a:p>
          <a:p>
            <a:r>
              <a:rPr lang="en-IN" sz="2400" dirty="0" smtClean="0"/>
              <a:t>Lawn cultures </a:t>
            </a:r>
            <a:r>
              <a:rPr lang="en-IN" sz="2400" dirty="0"/>
              <a:t>are obtained by flooding the surface of the </a:t>
            </a:r>
            <a:r>
              <a:rPr lang="en-IN" sz="2400" dirty="0" smtClean="0"/>
              <a:t>plate with </a:t>
            </a:r>
            <a:r>
              <a:rPr lang="en-IN" sz="2400" dirty="0"/>
              <a:t>a liquid culture or suspension of the bacterium.</a:t>
            </a:r>
          </a:p>
          <a:p>
            <a:r>
              <a:rPr lang="en-IN" sz="2400" dirty="0"/>
              <a:t>Culture plate is kept for a minute and then excess </a:t>
            </a:r>
            <a:r>
              <a:rPr lang="en-IN" sz="2400" dirty="0" smtClean="0"/>
              <a:t>material is </a:t>
            </a:r>
            <a:r>
              <a:rPr lang="en-IN" sz="2400" dirty="0"/>
              <a:t>poured off. </a:t>
            </a:r>
            <a:endParaRPr lang="en-IN" sz="2400" dirty="0" smtClean="0"/>
          </a:p>
          <a:p>
            <a:r>
              <a:rPr lang="en-IN" sz="2400" dirty="0" smtClean="0"/>
              <a:t>Alternatively</a:t>
            </a:r>
            <a:r>
              <a:rPr lang="en-IN" sz="2400" dirty="0"/>
              <a:t>, the culture plate may </a:t>
            </a:r>
            <a:r>
              <a:rPr lang="en-IN" sz="2400" dirty="0" smtClean="0"/>
              <a:t>be inoculated </a:t>
            </a:r>
            <a:r>
              <a:rPr lang="en-IN" sz="2400" dirty="0"/>
              <a:t>by a sterile swab soaked in liquid </a:t>
            </a:r>
            <a:r>
              <a:rPr lang="en-IN" sz="2400" dirty="0" smtClean="0"/>
              <a:t>bacterial culture </a:t>
            </a:r>
            <a:r>
              <a:rPr lang="en-IN" sz="2400" dirty="0"/>
              <a:t>or suspension. </a:t>
            </a:r>
            <a:endParaRPr lang="en-IN" sz="2400" dirty="0" smtClean="0"/>
          </a:p>
          <a:p>
            <a:r>
              <a:rPr lang="en-IN" sz="2400" dirty="0" smtClean="0"/>
              <a:t>Plate </a:t>
            </a:r>
            <a:r>
              <a:rPr lang="en-IN" sz="2400" dirty="0"/>
              <a:t>is then incubated at </a:t>
            </a:r>
            <a:r>
              <a:rPr lang="en-IN" sz="2400" dirty="0" smtClean="0"/>
              <a:t>37°C overnight </a:t>
            </a:r>
            <a:r>
              <a:rPr lang="en-IN" sz="2400" dirty="0"/>
              <a:t>to obtain bacterial colonies.</a:t>
            </a:r>
          </a:p>
        </p:txBody>
      </p:sp>
    </p:spTree>
    <p:extLst>
      <p:ext uri="{BB962C8B-B14F-4D97-AF65-F5344CB8AC3E}">
        <p14:creationId xmlns:p14="http://schemas.microsoft.com/office/powerpoint/2010/main" xmlns="" val="391955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 Stroke </a:t>
            </a:r>
            <a:r>
              <a:rPr lang="en-IN" dirty="0" smtClean="0"/>
              <a:t>Culture</a:t>
            </a:r>
            <a:endParaRPr lang="en-IN" dirty="0"/>
          </a:p>
        </p:txBody>
      </p:sp>
      <p:sp>
        <p:nvSpPr>
          <p:cNvPr id="3" name="Content Placeholder 2"/>
          <p:cNvSpPr>
            <a:spLocks noGrp="1"/>
          </p:cNvSpPr>
          <p:nvPr>
            <p:ph idx="1"/>
          </p:nvPr>
        </p:nvSpPr>
        <p:spPr/>
        <p:txBody>
          <a:bodyPr>
            <a:normAutofit/>
          </a:bodyPr>
          <a:lstStyle/>
          <a:p>
            <a:r>
              <a:rPr lang="en-IN" sz="2800" dirty="0" smtClean="0"/>
              <a:t>Stroke </a:t>
            </a:r>
            <a:r>
              <a:rPr lang="en-IN" sz="2800" dirty="0"/>
              <a:t>culture is done in tubes containing agar slope and </a:t>
            </a:r>
            <a:r>
              <a:rPr lang="en-IN" sz="2800" dirty="0" smtClean="0"/>
              <a:t>is employed </a:t>
            </a:r>
            <a:r>
              <a:rPr lang="en-IN" sz="2800" dirty="0"/>
              <a:t>for providing a pure growth of the bacterium </a:t>
            </a:r>
            <a:r>
              <a:rPr lang="en-IN" sz="2800" dirty="0" smtClean="0"/>
              <a:t>for slide </a:t>
            </a:r>
            <a:r>
              <a:rPr lang="en-IN" sz="2800" dirty="0"/>
              <a:t>agglutination and other diagnostic tests. </a:t>
            </a:r>
            <a:endParaRPr lang="en-IN" sz="2800" dirty="0" smtClean="0"/>
          </a:p>
          <a:p>
            <a:r>
              <a:rPr lang="en-IN" sz="2800" dirty="0" smtClean="0"/>
              <a:t>Commonly used </a:t>
            </a:r>
            <a:r>
              <a:rPr lang="en-IN" sz="2800" dirty="0"/>
              <a:t>agar slope is Nutrient agar slope.</a:t>
            </a:r>
          </a:p>
        </p:txBody>
      </p:sp>
    </p:spTree>
    <p:extLst>
      <p:ext uri="{BB962C8B-B14F-4D97-AF65-F5344CB8AC3E}">
        <p14:creationId xmlns:p14="http://schemas.microsoft.com/office/powerpoint/2010/main" xmlns="" val="7397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 Stab </a:t>
            </a:r>
            <a:r>
              <a:rPr lang="en-IN" dirty="0" smtClean="0"/>
              <a:t>Culture</a:t>
            </a:r>
            <a:endParaRPr lang="en-IN" dirty="0"/>
          </a:p>
        </p:txBody>
      </p:sp>
      <p:sp>
        <p:nvSpPr>
          <p:cNvPr id="3" name="Content Placeholder 2"/>
          <p:cNvSpPr>
            <a:spLocks noGrp="1"/>
          </p:cNvSpPr>
          <p:nvPr>
            <p:ph idx="1"/>
          </p:nvPr>
        </p:nvSpPr>
        <p:spPr>
          <a:xfrm>
            <a:off x="304800" y="1676400"/>
            <a:ext cx="8610600" cy="4952999"/>
          </a:xfrm>
        </p:spPr>
        <p:txBody>
          <a:bodyPr>
            <a:normAutofit/>
          </a:bodyPr>
          <a:lstStyle/>
          <a:p>
            <a:r>
              <a:rPr lang="en-IN" sz="2800" dirty="0" smtClean="0"/>
              <a:t>Stab </a:t>
            </a:r>
            <a:r>
              <a:rPr lang="en-IN" sz="2800" dirty="0"/>
              <a:t>culture is performed by a straight wire, charged </a:t>
            </a:r>
            <a:r>
              <a:rPr lang="en-IN" sz="2800" dirty="0" smtClean="0"/>
              <a:t>with culture </a:t>
            </a:r>
            <a:r>
              <a:rPr lang="en-IN" sz="2800" dirty="0"/>
              <a:t>material (bacteria), by puncturing deep inside </a:t>
            </a:r>
            <a:r>
              <a:rPr lang="en-IN" sz="2800" dirty="0" smtClean="0"/>
              <a:t>the agar.</a:t>
            </a:r>
          </a:p>
          <a:p>
            <a:r>
              <a:rPr lang="en-IN" sz="2800" dirty="0" smtClean="0"/>
              <a:t> </a:t>
            </a:r>
            <a:r>
              <a:rPr lang="en-IN" sz="2800" dirty="0"/>
              <a:t>This technique is employed to demonstrate </a:t>
            </a:r>
            <a:r>
              <a:rPr lang="en-IN" sz="2800" dirty="0" err="1" smtClean="0"/>
              <a:t>gelatin</a:t>
            </a:r>
            <a:r>
              <a:rPr lang="en-IN" sz="2800" dirty="0" smtClean="0"/>
              <a:t> liquefaction</a:t>
            </a:r>
            <a:r>
              <a:rPr lang="en-IN" sz="2800" dirty="0"/>
              <a:t>, oxygen requirement of the bacterium </a:t>
            </a:r>
            <a:r>
              <a:rPr lang="en-IN" sz="2800" dirty="0" smtClean="0"/>
              <a:t>and to </a:t>
            </a:r>
            <a:r>
              <a:rPr lang="en-IN" sz="2800" dirty="0"/>
              <a:t>maintain stock cultures for preservation of bacteria.</a:t>
            </a:r>
          </a:p>
        </p:txBody>
      </p:sp>
    </p:spTree>
    <p:extLst>
      <p:ext uri="{BB962C8B-B14F-4D97-AF65-F5344CB8AC3E}">
        <p14:creationId xmlns:p14="http://schemas.microsoft.com/office/powerpoint/2010/main" xmlns="" val="14128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 Pour Plate </a:t>
            </a:r>
            <a:r>
              <a:rPr lang="en-IN" dirty="0" smtClean="0"/>
              <a:t>Culture</a:t>
            </a:r>
            <a:endParaRPr lang="en-IN" dirty="0"/>
          </a:p>
        </p:txBody>
      </p:sp>
      <p:sp>
        <p:nvSpPr>
          <p:cNvPr id="3" name="Content Placeholder 2"/>
          <p:cNvSpPr>
            <a:spLocks noGrp="1"/>
          </p:cNvSpPr>
          <p:nvPr>
            <p:ph idx="1"/>
          </p:nvPr>
        </p:nvSpPr>
        <p:spPr>
          <a:xfrm>
            <a:off x="457200" y="1775191"/>
            <a:ext cx="8305800" cy="4854209"/>
          </a:xfrm>
        </p:spPr>
        <p:txBody>
          <a:bodyPr>
            <a:normAutofit/>
          </a:bodyPr>
          <a:lstStyle/>
          <a:p>
            <a:r>
              <a:rPr lang="en-IN" sz="2400" dirty="0" smtClean="0"/>
              <a:t>Tubes </a:t>
            </a:r>
            <a:r>
              <a:rPr lang="en-IN" sz="2400" dirty="0"/>
              <a:t>containing 15 ml of agar medium in each </a:t>
            </a:r>
            <a:r>
              <a:rPr lang="en-IN" sz="2400" dirty="0" smtClean="0"/>
              <a:t>are melted </a:t>
            </a:r>
            <a:r>
              <a:rPr lang="en-IN" sz="2400" dirty="0"/>
              <a:t>and kept to cool in a water bath at 45-50°C.</a:t>
            </a:r>
          </a:p>
          <a:p>
            <a:r>
              <a:rPr lang="en-IN" sz="2400" dirty="0"/>
              <a:t>The inoculum to be tested is diluted in serial dilutions.</a:t>
            </a:r>
          </a:p>
          <a:p>
            <a:r>
              <a:rPr lang="en-IN" sz="2400" dirty="0"/>
              <a:t>One ml of each diluted inoculum is added to each </a:t>
            </a:r>
            <a:r>
              <a:rPr lang="en-IN" sz="2400" dirty="0" smtClean="0"/>
              <a:t>tube </a:t>
            </a:r>
            <a:r>
              <a:rPr lang="en-IN" sz="2400" dirty="0"/>
              <a:t>of molten agar, mixed well and the contents of the </a:t>
            </a:r>
            <a:r>
              <a:rPr lang="en-IN" sz="2400" dirty="0" smtClean="0"/>
              <a:t>tube poured </a:t>
            </a:r>
            <a:r>
              <a:rPr lang="en-IN" sz="2400" dirty="0"/>
              <a:t>into a sterile petridish and allowed to solidify.</a:t>
            </a:r>
          </a:p>
          <a:p>
            <a:r>
              <a:rPr lang="en-IN" sz="2400" dirty="0"/>
              <a:t>These plates are incubated at 37°C for overnight. </a:t>
            </a:r>
            <a:endParaRPr lang="en-IN" sz="2400" dirty="0" smtClean="0"/>
          </a:p>
          <a:p>
            <a:r>
              <a:rPr lang="en-IN" sz="2400" dirty="0" smtClean="0"/>
              <a:t>Colonies will </a:t>
            </a:r>
            <a:r>
              <a:rPr lang="en-IN" sz="2400" dirty="0"/>
              <a:t>be seen throughout the depth of the medium </a:t>
            </a:r>
            <a:r>
              <a:rPr lang="en-IN" sz="2400" dirty="0" smtClean="0"/>
              <a:t>and can </a:t>
            </a:r>
            <a:r>
              <a:rPr lang="en-IN" sz="2400" dirty="0"/>
              <a:t>be counted using colony counter.</a:t>
            </a:r>
          </a:p>
          <a:p>
            <a:pPr marL="118872" indent="0">
              <a:buNone/>
            </a:pPr>
            <a:r>
              <a:rPr lang="en-IN" sz="2400" b="1" i="1" dirty="0"/>
              <a:t>Uses</a:t>
            </a:r>
          </a:p>
          <a:p>
            <a:pPr marL="118872" indent="0">
              <a:buNone/>
            </a:pPr>
            <a:r>
              <a:rPr lang="en-IN" sz="2400" dirty="0" smtClean="0"/>
              <a:t>	(</a:t>
            </a:r>
            <a:r>
              <a:rPr lang="en-IN" sz="2400" dirty="0"/>
              <a:t>a) To estimate viable bacterial count in a suspension.</a:t>
            </a:r>
          </a:p>
          <a:p>
            <a:pPr marL="118872" indent="0">
              <a:buNone/>
            </a:pPr>
            <a:r>
              <a:rPr lang="it-IT" sz="2400" dirty="0" smtClean="0"/>
              <a:t>	(</a:t>
            </a:r>
            <a:r>
              <a:rPr lang="it-IT" sz="2400" dirty="0"/>
              <a:t>b) To quantitate bacteria in urine cultures.</a:t>
            </a:r>
            <a:endParaRPr lang="en-IN" sz="2400" dirty="0"/>
          </a:p>
        </p:txBody>
      </p:sp>
    </p:spTree>
    <p:extLst>
      <p:ext uri="{BB962C8B-B14F-4D97-AF65-F5344CB8AC3E}">
        <p14:creationId xmlns:p14="http://schemas.microsoft.com/office/powerpoint/2010/main" xmlns="" val="22819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F. Liquid </a:t>
            </a:r>
            <a:r>
              <a:rPr lang="en-IN" dirty="0" smtClean="0"/>
              <a:t>Culture</a:t>
            </a:r>
            <a:endParaRPr lang="en-IN" dirty="0"/>
          </a:p>
        </p:txBody>
      </p:sp>
      <p:sp>
        <p:nvSpPr>
          <p:cNvPr id="3" name="Content Placeholder 2"/>
          <p:cNvSpPr>
            <a:spLocks noGrp="1"/>
          </p:cNvSpPr>
          <p:nvPr>
            <p:ph idx="1"/>
          </p:nvPr>
        </p:nvSpPr>
        <p:spPr>
          <a:xfrm>
            <a:off x="228600" y="1676400"/>
            <a:ext cx="8610600" cy="4953000"/>
          </a:xfrm>
        </p:spPr>
        <p:txBody>
          <a:bodyPr>
            <a:noAutofit/>
          </a:bodyPr>
          <a:lstStyle/>
          <a:p>
            <a:r>
              <a:rPr lang="en-IN" sz="2400" dirty="0" smtClean="0"/>
              <a:t>Liquid </a:t>
            </a:r>
            <a:r>
              <a:rPr lang="en-IN" sz="2400" dirty="0"/>
              <a:t>cultures in test tubes, screw-capped bottles </a:t>
            </a:r>
            <a:r>
              <a:rPr lang="en-IN" sz="2400" dirty="0" smtClean="0"/>
              <a:t>or flasks </a:t>
            </a:r>
            <a:r>
              <a:rPr lang="en-IN" sz="2400" dirty="0"/>
              <a:t>may be inoculated by touching with a </a:t>
            </a:r>
            <a:r>
              <a:rPr lang="en-IN" sz="2400" dirty="0" smtClean="0"/>
              <a:t>charged loop </a:t>
            </a:r>
            <a:r>
              <a:rPr lang="en-IN" sz="2400" dirty="0"/>
              <a:t>or by adding the inoculum with pipettes or syringes.</a:t>
            </a:r>
          </a:p>
          <a:p>
            <a:r>
              <a:rPr lang="en-IN" sz="2400" dirty="0"/>
              <a:t>This type of culture method is adopted for blood </a:t>
            </a:r>
            <a:r>
              <a:rPr lang="en-IN" sz="2400" dirty="0" smtClean="0"/>
              <a:t>culture and </a:t>
            </a:r>
            <a:r>
              <a:rPr lang="en-IN" sz="2400" dirty="0"/>
              <a:t>for sterility tests, where the number of bacteria </a:t>
            </a:r>
            <a:r>
              <a:rPr lang="en-IN" sz="2400" dirty="0" smtClean="0"/>
              <a:t>in the </a:t>
            </a:r>
            <a:r>
              <a:rPr lang="en-IN" sz="2400" dirty="0" err="1"/>
              <a:t>inocula</a:t>
            </a:r>
            <a:r>
              <a:rPr lang="en-IN" sz="2400" dirty="0"/>
              <a:t> are expected to be small. </a:t>
            </a:r>
            <a:endParaRPr lang="en-IN" sz="2400" dirty="0" smtClean="0"/>
          </a:p>
          <a:p>
            <a:r>
              <a:rPr lang="en-IN" sz="2400" dirty="0" smtClean="0"/>
              <a:t>Liquid </a:t>
            </a:r>
            <a:r>
              <a:rPr lang="en-IN" sz="2400" dirty="0"/>
              <a:t>cultures </a:t>
            </a:r>
            <a:r>
              <a:rPr lang="en-IN" sz="2400" dirty="0" smtClean="0"/>
              <a:t>are preferable </a:t>
            </a:r>
            <a:r>
              <a:rPr lang="en-IN" sz="2400" dirty="0"/>
              <a:t>for specimens containing antibiotics and </a:t>
            </a:r>
            <a:r>
              <a:rPr lang="en-IN" sz="2400" dirty="0" smtClean="0"/>
              <a:t>other antibacterial </a:t>
            </a:r>
            <a:r>
              <a:rPr lang="en-IN" sz="2400" dirty="0"/>
              <a:t>substances, as these become ineffective </a:t>
            </a:r>
            <a:r>
              <a:rPr lang="en-IN" sz="2400" dirty="0" smtClean="0"/>
              <a:t>by dilution </a:t>
            </a:r>
            <a:r>
              <a:rPr lang="en-IN" sz="2400" dirty="0"/>
              <a:t>in the medium. </a:t>
            </a:r>
            <a:endParaRPr lang="en-IN" sz="2400" dirty="0" smtClean="0"/>
          </a:p>
          <a:p>
            <a:r>
              <a:rPr lang="en-IN" sz="2400" dirty="0" smtClean="0"/>
              <a:t>Liquid </a:t>
            </a:r>
            <a:r>
              <a:rPr lang="en-IN" sz="2400" dirty="0"/>
              <a:t>cultures are also </a:t>
            </a:r>
            <a:r>
              <a:rPr lang="en-IN" sz="2400" dirty="0" smtClean="0"/>
              <a:t>preferred when </a:t>
            </a:r>
            <a:r>
              <a:rPr lang="en-IN" sz="2400" dirty="0"/>
              <a:t>large yields of bacteria are required.</a:t>
            </a:r>
          </a:p>
        </p:txBody>
      </p:sp>
    </p:spTree>
    <p:extLst>
      <p:ext uri="{BB962C8B-B14F-4D97-AF65-F5344CB8AC3E}">
        <p14:creationId xmlns:p14="http://schemas.microsoft.com/office/powerpoint/2010/main" xmlns="" val="8355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b="1" i="1" dirty="0"/>
              <a:t>Disadvantages</a:t>
            </a:r>
          </a:p>
          <a:p>
            <a:r>
              <a:rPr lang="en-IN" sz="2800" dirty="0"/>
              <a:t>(a) It does not provide a pure culture from </a:t>
            </a:r>
            <a:r>
              <a:rPr lang="en-IN" sz="2800" dirty="0" smtClean="0"/>
              <a:t>mixed </a:t>
            </a:r>
            <a:r>
              <a:rPr lang="en-IN" sz="2800" dirty="0" err="1" smtClean="0"/>
              <a:t>inocula</a:t>
            </a:r>
            <a:r>
              <a:rPr lang="en-IN" sz="2800" dirty="0"/>
              <a:t>.</a:t>
            </a:r>
          </a:p>
          <a:p>
            <a:r>
              <a:rPr lang="en-IN" sz="2800" dirty="0"/>
              <a:t>(b) Identification of bacteria is not possible</a:t>
            </a:r>
            <a:r>
              <a:rPr lang="en-IN" sz="2800" dirty="0" smtClean="0"/>
              <a:t>.</a:t>
            </a:r>
            <a:endParaRPr lang="en-IN" sz="2800" dirty="0"/>
          </a:p>
        </p:txBody>
      </p:sp>
    </p:spTree>
    <p:extLst>
      <p:ext uri="{BB962C8B-B14F-4D97-AF65-F5344CB8AC3E}">
        <p14:creationId xmlns:p14="http://schemas.microsoft.com/office/powerpoint/2010/main" xmlns="" val="1104452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048001"/>
            <a:ext cx="88392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1578077"/>
            <a:ext cx="9144000" cy="5257800"/>
          </a:xfrm>
        </p:spPr>
        <p:txBody>
          <a:bodyPr>
            <a:normAutofit/>
          </a:bodyPr>
          <a:lstStyle/>
          <a:p>
            <a:r>
              <a:rPr lang="en-IN" sz="2400" i="1" dirty="0"/>
              <a:t>Incubation of Culture Media</a:t>
            </a:r>
          </a:p>
          <a:p>
            <a:r>
              <a:rPr lang="en-IN" sz="2400" dirty="0"/>
              <a:t>Most of the pathogenic organisms grow best at </a:t>
            </a:r>
            <a:r>
              <a:rPr lang="en-IN" sz="2400" dirty="0" smtClean="0"/>
              <a:t>37°C i.e</a:t>
            </a:r>
            <a:r>
              <a:rPr lang="en-IN" sz="2400" dirty="0"/>
              <a:t>. body temperature of human beings. </a:t>
            </a:r>
            <a:endParaRPr lang="en-IN" sz="2400" dirty="0" smtClean="0"/>
          </a:p>
          <a:p>
            <a:r>
              <a:rPr lang="en-IN" sz="2400" dirty="0" smtClean="0"/>
              <a:t>The inoculated culture </a:t>
            </a:r>
            <a:r>
              <a:rPr lang="en-IN" sz="2400" dirty="0"/>
              <a:t>media are incubated at 37°C in an incubator (Fig</a:t>
            </a:r>
            <a:r>
              <a:rPr lang="en-IN" sz="2400" dirty="0" smtClean="0"/>
              <a:t>. 6.3</a:t>
            </a:r>
            <a:r>
              <a:rPr lang="en-IN" sz="2400" dirty="0"/>
              <a:t>).</a:t>
            </a:r>
          </a:p>
          <a:p>
            <a:endParaRPr lang="en-IN" sz="2400" dirty="0"/>
          </a:p>
        </p:txBody>
      </p:sp>
    </p:spTree>
    <p:extLst>
      <p:ext uri="{BB962C8B-B14F-4D97-AF65-F5344CB8AC3E}">
        <p14:creationId xmlns:p14="http://schemas.microsoft.com/office/powerpoint/2010/main" xmlns="" val="1663440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IN" dirty="0"/>
              <a:t>II. ANAEROBIC CULTURE METHODS</a:t>
            </a:r>
          </a:p>
        </p:txBody>
      </p:sp>
      <p:sp>
        <p:nvSpPr>
          <p:cNvPr id="3" name="Content Placeholder 2"/>
          <p:cNvSpPr>
            <a:spLocks noGrp="1"/>
          </p:cNvSpPr>
          <p:nvPr>
            <p:ph idx="1"/>
          </p:nvPr>
        </p:nvSpPr>
        <p:spPr/>
        <p:txBody>
          <a:bodyPr>
            <a:normAutofit/>
          </a:bodyPr>
          <a:lstStyle/>
          <a:p>
            <a:r>
              <a:rPr lang="en-IN" sz="2800" dirty="0"/>
              <a:t>Anaerobic bacteria grow only in the absence of </a:t>
            </a:r>
            <a:r>
              <a:rPr lang="en-IN" sz="2800" dirty="0" smtClean="0"/>
              <a:t>oxygen (</a:t>
            </a:r>
            <a:r>
              <a:rPr lang="en-IN" sz="2800" dirty="0"/>
              <a:t>anaerobic conditions). </a:t>
            </a:r>
            <a:endParaRPr lang="en-IN" sz="2800" dirty="0" smtClean="0"/>
          </a:p>
          <a:p>
            <a:r>
              <a:rPr lang="en-IN" sz="2800" dirty="0" smtClean="0"/>
              <a:t>These </a:t>
            </a:r>
            <a:r>
              <a:rPr lang="en-IN" sz="2800" dirty="0"/>
              <a:t>anaerobic conditions </a:t>
            </a:r>
            <a:r>
              <a:rPr lang="en-IN" sz="2800" dirty="0" smtClean="0"/>
              <a:t>or anaerobiosis </a:t>
            </a:r>
            <a:r>
              <a:rPr lang="en-IN" sz="2800" dirty="0"/>
              <a:t>can be established by various methods.</a:t>
            </a:r>
          </a:p>
        </p:txBody>
      </p:sp>
    </p:spTree>
    <p:extLst>
      <p:ext uri="{BB962C8B-B14F-4D97-AF65-F5344CB8AC3E}">
        <p14:creationId xmlns:p14="http://schemas.microsoft.com/office/powerpoint/2010/main" xmlns="" val="3454910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0" y="1775191"/>
            <a:ext cx="8991600" cy="4625609"/>
          </a:xfrm>
        </p:spPr>
        <p:txBody>
          <a:bodyPr>
            <a:normAutofit/>
          </a:bodyPr>
          <a:lstStyle/>
          <a:p>
            <a:pPr marL="118872" indent="0">
              <a:buNone/>
            </a:pPr>
            <a:r>
              <a:rPr lang="en-IN" b="1" dirty="0" smtClean="0"/>
              <a:t>Methods of Anaerobiosis.</a:t>
            </a:r>
          </a:p>
          <a:p>
            <a:r>
              <a:rPr lang="en-IN" dirty="0" smtClean="0"/>
              <a:t>1</a:t>
            </a:r>
            <a:r>
              <a:rPr lang="en-IN" dirty="0"/>
              <a:t>. Production of a </a:t>
            </a:r>
            <a:r>
              <a:rPr lang="en-IN" dirty="0" smtClean="0"/>
              <a:t>vacuum</a:t>
            </a:r>
            <a:endParaRPr lang="en-IN" i="1" dirty="0"/>
          </a:p>
          <a:p>
            <a:r>
              <a:rPr lang="en-IN" dirty="0"/>
              <a:t>2. Displacement of oxygen.</a:t>
            </a:r>
          </a:p>
          <a:p>
            <a:r>
              <a:rPr lang="en-IN" dirty="0"/>
              <a:t>3. By displacement and combustion </a:t>
            </a:r>
            <a:r>
              <a:rPr lang="en-IN" dirty="0" smtClean="0"/>
              <a:t>of oxygen</a:t>
            </a:r>
            <a:r>
              <a:rPr lang="en-IN" dirty="0"/>
              <a:t>.</a:t>
            </a:r>
          </a:p>
          <a:p>
            <a:r>
              <a:rPr lang="en-IN" dirty="0"/>
              <a:t>4. Absorption of oxygen by chemical or </a:t>
            </a:r>
            <a:r>
              <a:rPr lang="en-IN" dirty="0" smtClean="0"/>
              <a:t>biological   </a:t>
            </a:r>
          </a:p>
          <a:p>
            <a:pPr marL="118872" indent="0">
              <a:buNone/>
            </a:pPr>
            <a:r>
              <a:rPr lang="en-IN" dirty="0" smtClean="0"/>
              <a:t>          methods</a:t>
            </a:r>
          </a:p>
          <a:p>
            <a:r>
              <a:rPr lang="en-IN" dirty="0" smtClean="0"/>
              <a:t>5</a:t>
            </a:r>
            <a:r>
              <a:rPr lang="en-IN" dirty="0"/>
              <a:t>. By </a:t>
            </a:r>
            <a:r>
              <a:rPr lang="en-IN" dirty="0" smtClean="0"/>
              <a:t>reducing agents</a:t>
            </a:r>
            <a:endParaRPr lang="en-IN" dirty="0"/>
          </a:p>
          <a:p>
            <a:r>
              <a:rPr lang="en-IN" dirty="0"/>
              <a:t>6. Anaerobic chamber.</a:t>
            </a:r>
          </a:p>
        </p:txBody>
      </p:sp>
    </p:spTree>
    <p:extLst>
      <p:ext uri="{BB962C8B-B14F-4D97-AF65-F5344CB8AC3E}">
        <p14:creationId xmlns:p14="http://schemas.microsoft.com/office/powerpoint/2010/main" xmlns="" val="36086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u="sng" dirty="0"/>
              <a:t>1. </a:t>
            </a:r>
            <a:r>
              <a:rPr lang="en-IN" sz="4800" i="1" u="sng" dirty="0"/>
              <a:t>Production of a Vacuum </a:t>
            </a:r>
            <a:endParaRPr lang="en-IN" dirty="0"/>
          </a:p>
        </p:txBody>
      </p:sp>
      <p:sp>
        <p:nvSpPr>
          <p:cNvPr id="3" name="Content Placeholder 2"/>
          <p:cNvSpPr>
            <a:spLocks noGrp="1"/>
          </p:cNvSpPr>
          <p:nvPr>
            <p:ph idx="1"/>
          </p:nvPr>
        </p:nvSpPr>
        <p:spPr/>
        <p:txBody>
          <a:bodyPr>
            <a:normAutofit/>
          </a:bodyPr>
          <a:lstStyle/>
          <a:p>
            <a:r>
              <a:rPr lang="en-IN" sz="2800" b="1" u="sng" dirty="0"/>
              <a:t>1. </a:t>
            </a:r>
            <a:r>
              <a:rPr lang="en-IN" sz="2800" i="1" u="sng" dirty="0"/>
              <a:t>Production of a Vacuum </a:t>
            </a:r>
            <a:endParaRPr lang="en-IN" sz="2800" i="1" u="sng" dirty="0" smtClean="0"/>
          </a:p>
          <a:p>
            <a:r>
              <a:rPr lang="en-IN" sz="2800" dirty="0" smtClean="0"/>
              <a:t>Cultivation </a:t>
            </a:r>
            <a:r>
              <a:rPr lang="en-IN" sz="2800" dirty="0"/>
              <a:t>in </a:t>
            </a:r>
            <a:r>
              <a:rPr lang="en-IN" sz="2800" dirty="0" smtClean="0"/>
              <a:t>vaccum </a:t>
            </a:r>
            <a:r>
              <a:rPr lang="en-IN" sz="2800" dirty="0"/>
              <a:t>was attempted by </a:t>
            </a:r>
            <a:r>
              <a:rPr lang="en-IN" sz="2800" dirty="0" smtClean="0"/>
              <a:t>incubating cultures </a:t>
            </a:r>
            <a:r>
              <a:rPr lang="en-IN" sz="2800" dirty="0"/>
              <a:t>in a </a:t>
            </a:r>
            <a:r>
              <a:rPr lang="en-IN" sz="2800" dirty="0" smtClean="0"/>
              <a:t>vaccum desiccato</a:t>
            </a:r>
            <a:r>
              <a:rPr lang="en-IN" sz="2800" dirty="0"/>
              <a:t>r</a:t>
            </a:r>
            <a:r>
              <a:rPr lang="en-IN" sz="2800" dirty="0" smtClean="0"/>
              <a:t> ,but </a:t>
            </a:r>
            <a:r>
              <a:rPr lang="en-IN" sz="2800" dirty="0"/>
              <a:t>it proved to </a:t>
            </a:r>
            <a:r>
              <a:rPr lang="en-IN" sz="2800" dirty="0" smtClean="0"/>
              <a:t>be unsatisfactory</a:t>
            </a:r>
            <a:r>
              <a:rPr lang="en-IN" sz="2800" dirty="0"/>
              <a:t>. </a:t>
            </a:r>
            <a:endParaRPr lang="en-IN" sz="2800" dirty="0" smtClean="0"/>
          </a:p>
          <a:p>
            <a:r>
              <a:rPr lang="en-IN" sz="2800" dirty="0" smtClean="0"/>
              <a:t>This method is  </a:t>
            </a:r>
            <a:r>
              <a:rPr lang="en-IN" sz="2800" dirty="0"/>
              <a:t>not in use now.</a:t>
            </a:r>
          </a:p>
        </p:txBody>
      </p:sp>
    </p:spTree>
    <p:extLst>
      <p:ext uri="{BB962C8B-B14F-4D97-AF65-F5344CB8AC3E}">
        <p14:creationId xmlns:p14="http://schemas.microsoft.com/office/powerpoint/2010/main" xmlns="" val="36037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775191"/>
            <a:ext cx="8382000" cy="4625609"/>
          </a:xfrm>
        </p:spPr>
        <p:txBody>
          <a:bodyPr>
            <a:normAutofit/>
          </a:bodyPr>
          <a:lstStyle/>
          <a:p>
            <a:r>
              <a:rPr lang="en-IN" sz="2800" dirty="0"/>
              <a:t>The nutritional needs of bacteria can be met through specialized microbiological media that typically contain extracts of proteins (as a source of carbon and nitrogen), inorganic salts such as potassium phosphate or sodium sulfate, and in some cases, carbohydrates such as glucose or lactose. </a:t>
            </a:r>
            <a:endParaRPr lang="en-IN" sz="2800" dirty="0" smtClean="0"/>
          </a:p>
          <a:p>
            <a:endParaRPr lang="en-IN" sz="2800" dirty="0" smtClean="0"/>
          </a:p>
          <a:p>
            <a:r>
              <a:rPr lang="en-IN" sz="2800" dirty="0" smtClean="0"/>
              <a:t>For</a:t>
            </a:r>
            <a:r>
              <a:rPr lang="en-IN" sz="2800" dirty="0"/>
              <a:t> </a:t>
            </a:r>
            <a:r>
              <a:rPr lang="en-IN" sz="2800" b="1" dirty="0"/>
              <a:t>fastidious</a:t>
            </a:r>
            <a:r>
              <a:rPr lang="en-IN" sz="2800" dirty="0"/>
              <a:t> bacteria (meaning, those that are picky eaters) vitamins and/or other growth factors must be added as well.</a:t>
            </a:r>
          </a:p>
        </p:txBody>
      </p:sp>
    </p:spTree>
    <p:extLst>
      <p:ext uri="{BB962C8B-B14F-4D97-AF65-F5344CB8AC3E}">
        <p14:creationId xmlns:p14="http://schemas.microsoft.com/office/powerpoint/2010/main" xmlns="" val="31268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u="sng" dirty="0"/>
              <a:t>2. </a:t>
            </a:r>
            <a:r>
              <a:rPr lang="en-IN" i="1" u="sng" dirty="0"/>
              <a:t>Displacement of </a:t>
            </a:r>
            <a:r>
              <a:rPr lang="en-IN" i="1" u="sng" dirty="0" smtClean="0"/>
              <a:t>Oxygen</a:t>
            </a:r>
            <a:endParaRPr lang="en-IN" dirty="0"/>
          </a:p>
        </p:txBody>
      </p:sp>
      <p:sp>
        <p:nvSpPr>
          <p:cNvPr id="3" name="Content Placeholder 2"/>
          <p:cNvSpPr>
            <a:spLocks noGrp="1"/>
          </p:cNvSpPr>
          <p:nvPr>
            <p:ph idx="1"/>
          </p:nvPr>
        </p:nvSpPr>
        <p:spPr/>
        <p:txBody>
          <a:bodyPr>
            <a:normAutofit fontScale="85000" lnSpcReduction="20000"/>
          </a:bodyPr>
          <a:lstStyle/>
          <a:p>
            <a:r>
              <a:rPr lang="en-IN" u="sng" dirty="0"/>
              <a:t>2. </a:t>
            </a:r>
            <a:r>
              <a:rPr lang="en-IN" i="1" u="sng" dirty="0"/>
              <a:t>Displacement of Oxygen</a:t>
            </a:r>
          </a:p>
          <a:p>
            <a:r>
              <a:rPr lang="en-IN" dirty="0"/>
              <a:t>Displacement of oxygen by inert gases like hydrogen ,</a:t>
            </a:r>
          </a:p>
          <a:p>
            <a:r>
              <a:rPr lang="en-IN" dirty="0"/>
              <a:t>nitrogen , carbon dioxide or helium is sometimes employed.</a:t>
            </a:r>
          </a:p>
          <a:p>
            <a:r>
              <a:rPr lang="en-IN" dirty="0"/>
              <a:t>Oxygen can never be removed completely by this method. </a:t>
            </a:r>
          </a:p>
          <a:p>
            <a:r>
              <a:rPr lang="en-IN" dirty="0" smtClean="0"/>
              <a:t>A </a:t>
            </a:r>
            <a:r>
              <a:rPr lang="en-IN" dirty="0"/>
              <a:t>popular, but ineffective, method is the use of </a:t>
            </a:r>
            <a:r>
              <a:rPr lang="en-IN" dirty="0" smtClean="0"/>
              <a:t>candle. </a:t>
            </a:r>
          </a:p>
          <a:p>
            <a:r>
              <a:rPr lang="en-IN" dirty="0" smtClean="0"/>
              <a:t>A lighted </a:t>
            </a:r>
            <a:r>
              <a:rPr lang="en-IN" dirty="0"/>
              <a:t>candle is kept in a </a:t>
            </a:r>
            <a:r>
              <a:rPr lang="en-IN" dirty="0" smtClean="0"/>
              <a:t>large air-tight </a:t>
            </a:r>
            <a:r>
              <a:rPr lang="en-IN" dirty="0"/>
              <a:t>container </a:t>
            </a:r>
            <a:r>
              <a:rPr lang="en-IN" dirty="0" smtClean="0"/>
              <a:t>loaded with </a:t>
            </a:r>
            <a:r>
              <a:rPr lang="en-IN" dirty="0"/>
              <a:t>inoculated </a:t>
            </a:r>
            <a:r>
              <a:rPr lang="en-IN" dirty="0" smtClean="0"/>
              <a:t>plates</a:t>
            </a:r>
            <a:r>
              <a:rPr lang="en-IN" dirty="0"/>
              <a:t>. </a:t>
            </a:r>
            <a:endParaRPr lang="en-IN" dirty="0" smtClean="0"/>
          </a:p>
          <a:p>
            <a:r>
              <a:rPr lang="en-IN" dirty="0" smtClean="0"/>
              <a:t>It </a:t>
            </a:r>
            <a:r>
              <a:rPr lang="en-IN" dirty="0"/>
              <a:t>is expected that burning </a:t>
            </a:r>
            <a:r>
              <a:rPr lang="en-IN" dirty="0" smtClean="0"/>
              <a:t>candle will </a:t>
            </a:r>
            <a:r>
              <a:rPr lang="en-IN" dirty="0"/>
              <a:t>use up all the oxygen inside before it is </a:t>
            </a:r>
            <a:r>
              <a:rPr lang="en-IN" dirty="0" smtClean="0"/>
              <a:t>extinguished but </a:t>
            </a:r>
            <a:r>
              <a:rPr lang="en-IN" dirty="0"/>
              <a:t>some amount of oxygen is always left behind.</a:t>
            </a:r>
          </a:p>
        </p:txBody>
      </p:sp>
    </p:spTree>
    <p:extLst>
      <p:ext uri="{BB962C8B-B14F-4D97-AF65-F5344CB8AC3E}">
        <p14:creationId xmlns:p14="http://schemas.microsoft.com/office/powerpoint/2010/main" xmlns="" val="27276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800" u="sng" dirty="0"/>
              <a:t>3. </a:t>
            </a:r>
            <a:r>
              <a:rPr lang="en-IN" sz="4800" i="1" u="sng" dirty="0"/>
              <a:t>By Displacement and Combustion of </a:t>
            </a:r>
            <a:r>
              <a:rPr lang="en-IN" sz="4800" i="1" u="sng" dirty="0" smtClean="0"/>
              <a:t>Oxygen</a:t>
            </a:r>
            <a:endParaRPr lang="en-IN" dirty="0"/>
          </a:p>
        </p:txBody>
      </p:sp>
      <p:sp>
        <p:nvSpPr>
          <p:cNvPr id="3" name="Content Placeholder 2"/>
          <p:cNvSpPr>
            <a:spLocks noGrp="1"/>
          </p:cNvSpPr>
          <p:nvPr>
            <p:ph idx="1"/>
          </p:nvPr>
        </p:nvSpPr>
        <p:spPr>
          <a:xfrm>
            <a:off x="36870" y="1524000"/>
            <a:ext cx="9107129" cy="1958609"/>
          </a:xfrm>
        </p:spPr>
        <p:txBody>
          <a:bodyPr/>
          <a:lstStyle/>
          <a:p>
            <a:r>
              <a:rPr lang="en-IN" sz="2800" u="sng" dirty="0"/>
              <a:t>3. </a:t>
            </a:r>
            <a:r>
              <a:rPr lang="en-IN" sz="2800" i="1" u="sng" dirty="0"/>
              <a:t>By Displacement and Combustion of Oxygen</a:t>
            </a:r>
          </a:p>
          <a:p>
            <a:r>
              <a:rPr lang="en-IN" sz="2800" dirty="0"/>
              <a:t>Anaerobiosis obtained by " McIntosh and </a:t>
            </a:r>
            <a:r>
              <a:rPr lang="en-IN" sz="2800" dirty="0" err="1" smtClean="0"/>
              <a:t>Fildes</a:t>
            </a:r>
            <a:r>
              <a:rPr lang="en-IN" sz="2800" dirty="0" smtClean="0"/>
              <a:t>”  anaerobic </a:t>
            </a:r>
            <a:r>
              <a:rPr lang="en-IN" sz="2800" dirty="0"/>
              <a:t>jar (Fig. 6.4) is the most reliable and widely</a:t>
            </a:r>
          </a:p>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048000"/>
            <a:ext cx="8763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78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sz="2400" b="1" i="1" dirty="0"/>
              <a:t>Procedure</a:t>
            </a:r>
          </a:p>
          <a:p>
            <a:r>
              <a:rPr lang="en-IN" sz="2400" dirty="0"/>
              <a:t>McIntosh and </a:t>
            </a:r>
            <a:r>
              <a:rPr lang="en-IN" sz="2400" dirty="0" err="1"/>
              <a:t>Filde's</a:t>
            </a:r>
            <a:r>
              <a:rPr lang="en-IN" sz="2400" dirty="0"/>
              <a:t> anaerobic jar consists of a </a:t>
            </a:r>
            <a:r>
              <a:rPr lang="en-IN" sz="2400" dirty="0" smtClean="0"/>
              <a:t>stout glass </a:t>
            </a:r>
            <a:r>
              <a:rPr lang="en-IN" sz="2400" dirty="0"/>
              <a:t>or metal jar with a metal lid which can be </a:t>
            </a:r>
            <a:r>
              <a:rPr lang="en-IN" sz="2400" dirty="0" smtClean="0"/>
              <a:t>clamped air-tight </a:t>
            </a:r>
            <a:r>
              <a:rPr lang="en-IN" sz="2400" dirty="0"/>
              <a:t>with a screw. </a:t>
            </a:r>
            <a:endParaRPr lang="en-IN" sz="2400" dirty="0" smtClean="0"/>
          </a:p>
          <a:p>
            <a:r>
              <a:rPr lang="en-IN" sz="2400" dirty="0" smtClean="0"/>
              <a:t>The </a:t>
            </a:r>
            <a:r>
              <a:rPr lang="en-IN" sz="2400" dirty="0"/>
              <a:t>lid is fitted with two tubes </a:t>
            </a:r>
            <a:r>
              <a:rPr lang="en-IN" sz="2400" dirty="0" err="1" smtClean="0"/>
              <a:t>with</a:t>
            </a:r>
            <a:r>
              <a:rPr lang="en-IN" sz="2400" dirty="0" err="1"/>
              <a:t>taps</a:t>
            </a:r>
            <a:r>
              <a:rPr lang="en-IN" sz="2400" dirty="0"/>
              <a:t>, one acting as inlet for introduction of gas and </a:t>
            </a:r>
            <a:r>
              <a:rPr lang="en-IN" sz="2400" dirty="0" err="1" smtClean="0"/>
              <a:t>the</a:t>
            </a:r>
            <a:r>
              <a:rPr lang="en-IN" sz="2400" dirty="0" err="1"/>
              <a:t>other</a:t>
            </a:r>
            <a:r>
              <a:rPr lang="en-IN" sz="2400" dirty="0"/>
              <a:t> as the outlet. </a:t>
            </a:r>
            <a:endParaRPr lang="en-IN" sz="2400" dirty="0" smtClean="0"/>
          </a:p>
          <a:p>
            <a:r>
              <a:rPr lang="en-IN" sz="2400" dirty="0" smtClean="0"/>
              <a:t>The </a:t>
            </a:r>
            <a:r>
              <a:rPr lang="en-IN" sz="2400" dirty="0"/>
              <a:t>lid also contains two </a:t>
            </a:r>
            <a:r>
              <a:rPr lang="en-IN" sz="2400" dirty="0" smtClean="0"/>
              <a:t>terminals which can be connected to an electrical supply.</a:t>
            </a:r>
          </a:p>
          <a:p>
            <a:r>
              <a:rPr lang="en-US" sz="2400" dirty="0"/>
              <a:t> </a:t>
            </a:r>
            <a:r>
              <a:rPr lang="en-US" sz="2400" dirty="0" smtClean="0"/>
              <a:t>A catalyst is suspended under the lid </a:t>
            </a:r>
            <a:r>
              <a:rPr lang="en-IN" sz="2400" dirty="0"/>
              <a:t>y stout wires which are connected </a:t>
            </a:r>
            <a:r>
              <a:rPr lang="en-IN" sz="2400" dirty="0" smtClean="0"/>
              <a:t>with </a:t>
            </a:r>
            <a:r>
              <a:rPr lang="en-IN" sz="2400" dirty="0"/>
              <a:t>the terminals to heat the catalyst for its activity. </a:t>
            </a:r>
            <a:endParaRPr lang="en-IN" sz="2400" dirty="0" smtClean="0"/>
          </a:p>
          <a:p>
            <a:r>
              <a:rPr lang="en-IN" sz="2400" dirty="0" smtClean="0"/>
              <a:t>Nowadays catalyst </a:t>
            </a:r>
            <a:r>
              <a:rPr lang="en-IN" sz="2400" dirty="0"/>
              <a:t>(without heating) at room </a:t>
            </a:r>
            <a:r>
              <a:rPr lang="en-IN" sz="2400" dirty="0" smtClean="0"/>
              <a:t>temperature </a:t>
            </a:r>
            <a:r>
              <a:rPr lang="en-IN" sz="2400" dirty="0"/>
              <a:t>is used.</a:t>
            </a:r>
          </a:p>
        </p:txBody>
      </p:sp>
    </p:spTree>
    <p:extLst>
      <p:ext uri="{BB962C8B-B14F-4D97-AF65-F5344CB8AC3E}">
        <p14:creationId xmlns:p14="http://schemas.microsoft.com/office/powerpoint/2010/main" xmlns="" val="13002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676401"/>
            <a:ext cx="8763000" cy="5029200"/>
          </a:xfrm>
        </p:spPr>
        <p:txBody>
          <a:bodyPr>
            <a:normAutofit fontScale="70000" lnSpcReduction="20000"/>
          </a:bodyPr>
          <a:lstStyle/>
          <a:p>
            <a:r>
              <a:rPr lang="en-IN" dirty="0"/>
              <a:t>Culture plates inoculated with specimens are </a:t>
            </a:r>
            <a:r>
              <a:rPr lang="en-IN" dirty="0" smtClean="0"/>
              <a:t>placed inside </a:t>
            </a:r>
            <a:r>
              <a:rPr lang="en-IN" dirty="0"/>
              <a:t>the anaerobic jar with an indicator. </a:t>
            </a:r>
            <a:endParaRPr lang="en-IN" dirty="0" smtClean="0"/>
          </a:p>
          <a:p>
            <a:r>
              <a:rPr lang="en-IN" dirty="0" smtClean="0"/>
              <a:t>The </a:t>
            </a:r>
            <a:r>
              <a:rPr lang="en-IN" dirty="0"/>
              <a:t>lid </a:t>
            </a:r>
            <a:r>
              <a:rPr lang="en-IN" dirty="0" smtClean="0"/>
              <a:t>is clamped </a:t>
            </a:r>
            <a:r>
              <a:rPr lang="en-IN" dirty="0"/>
              <a:t>tight. </a:t>
            </a:r>
            <a:endParaRPr lang="en-IN" dirty="0" smtClean="0"/>
          </a:p>
          <a:p>
            <a:r>
              <a:rPr lang="en-IN" dirty="0" smtClean="0"/>
              <a:t>The </a:t>
            </a:r>
            <a:r>
              <a:rPr lang="en-IN" dirty="0"/>
              <a:t>outlet tube is connected to a </a:t>
            </a:r>
            <a:r>
              <a:rPr lang="en-IN" dirty="0" smtClean="0"/>
              <a:t>vacuum pump </a:t>
            </a:r>
            <a:r>
              <a:rPr lang="en-IN" dirty="0"/>
              <a:t>while inlet tube is closed. </a:t>
            </a:r>
            <a:endParaRPr lang="en-IN" dirty="0" smtClean="0"/>
          </a:p>
          <a:p>
            <a:r>
              <a:rPr lang="en-IN" dirty="0" smtClean="0"/>
              <a:t>The </a:t>
            </a:r>
            <a:r>
              <a:rPr lang="en-IN" dirty="0"/>
              <a:t>air </a:t>
            </a:r>
            <a:r>
              <a:rPr lang="en-IN" dirty="0" smtClean="0"/>
              <a:t>inside </a:t>
            </a:r>
            <a:r>
              <a:rPr lang="en-IN" dirty="0"/>
              <a:t>is </a:t>
            </a:r>
            <a:r>
              <a:rPr lang="en-IN" dirty="0" smtClean="0"/>
              <a:t>evacuated</a:t>
            </a:r>
            <a:r>
              <a:rPr lang="en-IN" dirty="0"/>
              <a:t>.</a:t>
            </a:r>
          </a:p>
          <a:p>
            <a:r>
              <a:rPr lang="en-IN" dirty="0"/>
              <a:t>The outlet tube is then closed and hydrogen gas is </a:t>
            </a:r>
            <a:r>
              <a:rPr lang="en-IN" dirty="0" smtClean="0"/>
              <a:t>passed through </a:t>
            </a:r>
            <a:r>
              <a:rPr lang="en-IN" dirty="0"/>
              <a:t>inlet tube till reduced atmospheric pressure </a:t>
            </a:r>
            <a:r>
              <a:rPr lang="en-IN" dirty="0" smtClean="0"/>
              <a:t>is brought </a:t>
            </a:r>
            <a:r>
              <a:rPr lang="en-IN" dirty="0"/>
              <a:t>to normal atmospheric pressure (i.e. 760 </a:t>
            </a:r>
            <a:r>
              <a:rPr lang="en-IN" dirty="0" smtClean="0"/>
              <a:t>mm Hg</a:t>
            </a:r>
            <a:r>
              <a:rPr lang="en-IN" dirty="0"/>
              <a:t>) which is monitored on the vacuum gauze as zero </a:t>
            </a:r>
            <a:r>
              <a:rPr lang="en-IN" dirty="0" smtClean="0"/>
              <a:t>.</a:t>
            </a:r>
          </a:p>
          <a:p>
            <a:r>
              <a:rPr lang="en-US" dirty="0"/>
              <a:t> </a:t>
            </a:r>
            <a:r>
              <a:rPr lang="en-IN" dirty="0" smtClean="0"/>
              <a:t>Electric </a:t>
            </a:r>
            <a:r>
              <a:rPr lang="en-IN" dirty="0"/>
              <a:t>terminals are switched on to heat the </a:t>
            </a:r>
            <a:r>
              <a:rPr lang="en-IN" dirty="0" smtClean="0"/>
              <a:t>catalyst and </a:t>
            </a:r>
            <a:r>
              <a:rPr lang="en-IN" dirty="0"/>
              <a:t>if ' room temperature catalyst' is used, heating is </a:t>
            </a:r>
            <a:r>
              <a:rPr lang="en-IN" dirty="0" smtClean="0"/>
              <a:t>not required</a:t>
            </a:r>
            <a:r>
              <a:rPr lang="en-IN" dirty="0"/>
              <a:t>. </a:t>
            </a:r>
            <a:endParaRPr lang="en-IN" dirty="0" smtClean="0"/>
          </a:p>
          <a:p>
            <a:r>
              <a:rPr lang="en-IN" dirty="0"/>
              <a:t> </a:t>
            </a:r>
            <a:r>
              <a:rPr lang="en-IN" dirty="0" smtClean="0"/>
              <a:t>The </a:t>
            </a:r>
            <a:r>
              <a:rPr lang="en-IN" dirty="0" err="1" smtClean="0"/>
              <a:t>catalystst</a:t>
            </a:r>
            <a:r>
              <a:rPr lang="en-IN" dirty="0" smtClean="0"/>
              <a:t> helps </a:t>
            </a:r>
            <a:r>
              <a:rPr lang="en-IN" dirty="0"/>
              <a:t>ta combine </a:t>
            </a:r>
            <a:r>
              <a:rPr lang="en-IN" dirty="0" smtClean="0"/>
              <a:t>hydrogen and residual  oxygen  </a:t>
            </a:r>
            <a:r>
              <a:rPr lang="en-IN" dirty="0"/>
              <a:t>to form water</a:t>
            </a:r>
            <a:r>
              <a:rPr lang="en-IN" dirty="0" smtClean="0"/>
              <a:t>.</a:t>
            </a:r>
          </a:p>
          <a:p>
            <a:r>
              <a:rPr lang="en-US" dirty="0"/>
              <a:t> </a:t>
            </a:r>
            <a:r>
              <a:rPr lang="en-IN" dirty="0"/>
              <a:t>Reduced methylene blue is generally used </a:t>
            </a:r>
            <a:r>
              <a:rPr lang="en-IN" dirty="0" smtClean="0"/>
              <a:t>as indicator of </a:t>
            </a:r>
            <a:r>
              <a:rPr lang="en-IN" dirty="0"/>
              <a:t>anaerobiosis in the jar. </a:t>
            </a:r>
            <a:endParaRPr lang="en-IN" dirty="0" smtClean="0"/>
          </a:p>
          <a:p>
            <a:r>
              <a:rPr lang="en-IN" dirty="0" smtClean="0"/>
              <a:t>It </a:t>
            </a:r>
            <a:r>
              <a:rPr lang="en-IN" dirty="0"/>
              <a:t>remains </a:t>
            </a:r>
            <a:r>
              <a:rPr lang="en-IN" dirty="0" err="1" smtClean="0"/>
              <a:t>colorless</a:t>
            </a:r>
            <a:r>
              <a:rPr lang="en-IN" dirty="0" smtClean="0"/>
              <a:t> in anaerobic </a:t>
            </a:r>
            <a:r>
              <a:rPr lang="en-IN" dirty="0"/>
              <a:t>conditions, but turns blue on exposure </a:t>
            </a:r>
            <a:r>
              <a:rPr lang="en-IN" dirty="0" smtClean="0"/>
              <a:t>to oxygen.</a:t>
            </a:r>
            <a:endParaRPr lang="en-IN" dirty="0"/>
          </a:p>
        </p:txBody>
      </p:sp>
    </p:spTree>
    <p:extLst>
      <p:ext uri="{BB962C8B-B14F-4D97-AF65-F5344CB8AC3E}">
        <p14:creationId xmlns:p14="http://schemas.microsoft.com/office/powerpoint/2010/main" xmlns="" val="23189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u="sng" dirty="0"/>
              <a:t>4. </a:t>
            </a:r>
            <a:r>
              <a:rPr lang="en-IN" i="1" u="sng" dirty="0"/>
              <a:t>Absorption of Oxygen by Chemical or biological </a:t>
            </a:r>
            <a:r>
              <a:rPr lang="en-IN" i="1" u="sng" dirty="0" smtClean="0"/>
              <a:t>method</a:t>
            </a:r>
            <a:endParaRPr lang="en-IN" dirty="0"/>
          </a:p>
        </p:txBody>
      </p:sp>
      <p:sp>
        <p:nvSpPr>
          <p:cNvPr id="3" name="Content Placeholder 2"/>
          <p:cNvSpPr>
            <a:spLocks noGrp="1"/>
          </p:cNvSpPr>
          <p:nvPr>
            <p:ph idx="1"/>
          </p:nvPr>
        </p:nvSpPr>
        <p:spPr/>
        <p:txBody>
          <a:bodyPr/>
          <a:lstStyle/>
          <a:p>
            <a:r>
              <a:rPr lang="en-IN" u="sng" dirty="0"/>
              <a:t>4. </a:t>
            </a:r>
            <a:r>
              <a:rPr lang="en-IN" i="1" u="sng" dirty="0"/>
              <a:t>Absorption of Oxygen by Chemical </a:t>
            </a:r>
            <a:r>
              <a:rPr lang="en-IN" i="1" u="sng" dirty="0" smtClean="0"/>
              <a:t>or biological method</a:t>
            </a:r>
          </a:p>
          <a:p>
            <a:r>
              <a:rPr lang="en-IN" b="1" dirty="0" smtClean="0"/>
              <a:t>Chemical methods</a:t>
            </a:r>
          </a:p>
          <a:p>
            <a:pPr lvl="1"/>
            <a:r>
              <a:rPr lang="en-US" dirty="0" smtClean="0"/>
              <a:t>(i) </a:t>
            </a:r>
            <a:r>
              <a:rPr lang="en-IN" b="1" i="1" dirty="0" err="1" smtClean="0"/>
              <a:t>Pyrogallol</a:t>
            </a:r>
            <a:endParaRPr lang="en-IN" b="1" i="1" dirty="0"/>
          </a:p>
          <a:p>
            <a:pPr lvl="1"/>
            <a:r>
              <a:rPr lang="en-US" i="1" dirty="0" smtClean="0"/>
              <a:t>(ii</a:t>
            </a:r>
            <a:r>
              <a:rPr lang="en-US" i="1" dirty="0"/>
              <a:t>) Chromium and </a:t>
            </a:r>
            <a:r>
              <a:rPr lang="en-US" i="1" dirty="0" err="1"/>
              <a:t>sulphuric</a:t>
            </a:r>
            <a:r>
              <a:rPr lang="en-US" i="1" dirty="0"/>
              <a:t> </a:t>
            </a:r>
            <a:r>
              <a:rPr lang="en-US" i="1" dirty="0" smtClean="0"/>
              <a:t>Acid</a:t>
            </a:r>
          </a:p>
          <a:p>
            <a:pPr lvl="1"/>
            <a:r>
              <a:rPr lang="en-IN" dirty="0" smtClean="0"/>
              <a:t>(iii</a:t>
            </a:r>
            <a:r>
              <a:rPr lang="en-IN" dirty="0"/>
              <a:t>) </a:t>
            </a:r>
            <a:r>
              <a:rPr lang="en-IN" i="1" dirty="0" smtClean="0"/>
              <a:t>Gas-pak</a:t>
            </a:r>
          </a:p>
          <a:p>
            <a:r>
              <a:rPr lang="en-US" i="1" dirty="0"/>
              <a:t> </a:t>
            </a:r>
            <a:r>
              <a:rPr lang="en-IN" b="1" dirty="0" smtClean="0"/>
              <a:t>Biological methods</a:t>
            </a:r>
          </a:p>
          <a:p>
            <a:endParaRPr lang="en-IN" i="1" dirty="0"/>
          </a:p>
          <a:p>
            <a:endParaRPr lang="en-IN" dirty="0"/>
          </a:p>
        </p:txBody>
      </p:sp>
    </p:spTree>
    <p:extLst>
      <p:ext uri="{BB962C8B-B14F-4D97-AF65-F5344CB8AC3E}">
        <p14:creationId xmlns:p14="http://schemas.microsoft.com/office/powerpoint/2010/main" xmlns="" val="29714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pPr marL="118872" indent="0">
              <a:buNone/>
            </a:pPr>
            <a:r>
              <a:rPr lang="en-IN" sz="2800" b="1" dirty="0"/>
              <a:t>Chemical methods</a:t>
            </a:r>
            <a:endParaRPr lang="en-US" sz="2800" b="1" dirty="0" smtClean="0"/>
          </a:p>
          <a:p>
            <a:r>
              <a:rPr lang="en-US" sz="2800" dirty="0" smtClean="0"/>
              <a:t>(</a:t>
            </a:r>
            <a:r>
              <a:rPr lang="en-US" sz="2800" dirty="0"/>
              <a:t>i) </a:t>
            </a:r>
            <a:r>
              <a:rPr lang="en-IN" sz="2800" b="1" i="1" dirty="0" err="1"/>
              <a:t>Pyrogallol</a:t>
            </a:r>
            <a:endParaRPr lang="en-IN" sz="2800" b="1" i="1" dirty="0"/>
          </a:p>
          <a:p>
            <a:r>
              <a:rPr lang="en-US" sz="2800" b="1" i="1" dirty="0"/>
              <a:t> </a:t>
            </a:r>
            <a:r>
              <a:rPr lang="en-IN" sz="2800" dirty="0"/>
              <a:t>Alkaline </a:t>
            </a:r>
            <a:r>
              <a:rPr lang="en-IN" sz="2800" dirty="0" err="1"/>
              <a:t>pyrogallol</a:t>
            </a:r>
            <a:r>
              <a:rPr lang="en-IN" sz="2800" dirty="0"/>
              <a:t> absorbs oxygen. </a:t>
            </a:r>
            <a:endParaRPr lang="en-IN" sz="2800" dirty="0" smtClean="0"/>
          </a:p>
          <a:p>
            <a:r>
              <a:rPr lang="en-IN" sz="2800" dirty="0" smtClean="0"/>
              <a:t>This </a:t>
            </a:r>
            <a:r>
              <a:rPr lang="en-IN" sz="2800" dirty="0"/>
              <a:t>method was </a:t>
            </a:r>
            <a:r>
              <a:rPr lang="en-IN" sz="2800" dirty="0" smtClean="0"/>
              <a:t>first </a:t>
            </a:r>
            <a:r>
              <a:rPr lang="en-IN" sz="2800" dirty="0"/>
              <a:t>introduced by </a:t>
            </a:r>
            <a:r>
              <a:rPr lang="en-IN" sz="2800" i="1" dirty="0"/>
              <a:t>Buchner </a:t>
            </a:r>
            <a:r>
              <a:rPr lang="en-IN" sz="2800" dirty="0"/>
              <a:t>(1888). </a:t>
            </a:r>
            <a:endParaRPr lang="en-IN" sz="2800" dirty="0" smtClean="0"/>
          </a:p>
          <a:p>
            <a:r>
              <a:rPr lang="en-IN" sz="2800" dirty="0" smtClean="0"/>
              <a:t>A </a:t>
            </a:r>
            <a:r>
              <a:rPr lang="en-IN" sz="2800" dirty="0"/>
              <a:t>large tube </a:t>
            </a:r>
            <a:r>
              <a:rPr lang="en-IN" sz="2800" dirty="0" smtClean="0"/>
              <a:t>containing solution </a:t>
            </a:r>
            <a:r>
              <a:rPr lang="en-IN" sz="2800" dirty="0"/>
              <a:t>of sodium hydroxide and </a:t>
            </a:r>
            <a:r>
              <a:rPr lang="en-IN" sz="2800" dirty="0" err="1"/>
              <a:t>pyrogallic</a:t>
            </a:r>
            <a:r>
              <a:rPr lang="en-IN" sz="2800" dirty="0"/>
              <a:t> acid </a:t>
            </a:r>
            <a:r>
              <a:rPr lang="en-IN" sz="2800" dirty="0" smtClean="0"/>
              <a:t>placed inside </a:t>
            </a:r>
            <a:r>
              <a:rPr lang="en-IN" sz="2800" dirty="0"/>
              <a:t>air-tight jar produces anaerobic </a:t>
            </a:r>
            <a:r>
              <a:rPr lang="en-IN" sz="2800" dirty="0" smtClean="0"/>
              <a:t>conditions</a:t>
            </a:r>
            <a:r>
              <a:rPr lang="en-IN" dirty="0" smtClean="0"/>
              <a:t>.</a:t>
            </a:r>
            <a:endParaRPr lang="en-IN" dirty="0"/>
          </a:p>
          <a:p>
            <a:endParaRPr lang="en-IN" dirty="0"/>
          </a:p>
        </p:txBody>
      </p:sp>
    </p:spTree>
    <p:extLst>
      <p:ext uri="{BB962C8B-B14F-4D97-AF65-F5344CB8AC3E}">
        <p14:creationId xmlns:p14="http://schemas.microsoft.com/office/powerpoint/2010/main" xmlns="" val="10544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 </a:t>
            </a:r>
            <a:r>
              <a:rPr lang="en-US" sz="2800" i="1" dirty="0" smtClean="0"/>
              <a:t>(ii) Chromium and </a:t>
            </a:r>
            <a:r>
              <a:rPr lang="en-US" sz="2800" i="1" dirty="0" err="1" smtClean="0"/>
              <a:t>sulphuric</a:t>
            </a:r>
            <a:r>
              <a:rPr lang="en-US" sz="2800" i="1" dirty="0" smtClean="0"/>
              <a:t> Acid</a:t>
            </a:r>
            <a:endParaRPr lang="en-IN" sz="2800" i="1" dirty="0" smtClean="0"/>
          </a:p>
          <a:p>
            <a:r>
              <a:rPr lang="en-IN" sz="2800" dirty="0" smtClean="0"/>
              <a:t>A mixture  of </a:t>
            </a:r>
            <a:r>
              <a:rPr lang="en-IN" sz="2800" dirty="0"/>
              <a:t>chromium and sulphuric acid is used </a:t>
            </a:r>
            <a:r>
              <a:rPr lang="en-IN" sz="2800" dirty="0" smtClean="0"/>
              <a:t>for producing </a:t>
            </a:r>
            <a:r>
              <a:rPr lang="en-IN" sz="2800" dirty="0"/>
              <a:t>anaerobiosis. </a:t>
            </a:r>
            <a:endParaRPr lang="en-IN" sz="2800" dirty="0" smtClean="0"/>
          </a:p>
          <a:p>
            <a:r>
              <a:rPr lang="en-IN" sz="2800" dirty="0" smtClean="0"/>
              <a:t>The </a:t>
            </a:r>
            <a:r>
              <a:rPr lang="en-IN" sz="2800" dirty="0"/>
              <a:t>two chemicals react in </a:t>
            </a:r>
            <a:r>
              <a:rPr lang="en-IN" sz="2800" dirty="0" smtClean="0"/>
              <a:t>the presence </a:t>
            </a:r>
            <a:r>
              <a:rPr lang="en-IN" sz="2800" dirty="0"/>
              <a:t>of oxygen and produce </a:t>
            </a:r>
            <a:r>
              <a:rPr lang="en-IN" sz="2800" dirty="0" err="1"/>
              <a:t>chromous</a:t>
            </a:r>
            <a:r>
              <a:rPr lang="en-IN" sz="2800" dirty="0"/>
              <a:t> </a:t>
            </a:r>
            <a:r>
              <a:rPr lang="en-IN" sz="2800" dirty="0" smtClean="0"/>
              <a:t>sulphate.</a:t>
            </a:r>
            <a:endParaRPr lang="en-IN" sz="2800" dirty="0"/>
          </a:p>
        </p:txBody>
      </p:sp>
    </p:spTree>
    <p:extLst>
      <p:ext uri="{BB962C8B-B14F-4D97-AF65-F5344CB8AC3E}">
        <p14:creationId xmlns:p14="http://schemas.microsoft.com/office/powerpoint/2010/main" xmlns="" val="33593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524001"/>
            <a:ext cx="8839200" cy="5257800"/>
          </a:xfrm>
        </p:spPr>
        <p:txBody>
          <a:bodyPr>
            <a:noAutofit/>
          </a:bodyPr>
          <a:lstStyle/>
          <a:p>
            <a:r>
              <a:rPr lang="en-IN" sz="2400" dirty="0"/>
              <a:t>(iii) </a:t>
            </a:r>
            <a:r>
              <a:rPr lang="en-IN" sz="2400" i="1" dirty="0"/>
              <a:t>Gas-pak</a:t>
            </a:r>
          </a:p>
          <a:p>
            <a:r>
              <a:rPr lang="en-IN" sz="2400" dirty="0"/>
              <a:t>It is-</a:t>
            </a:r>
            <a:r>
              <a:rPr lang="en-IN" sz="2400" dirty="0" err="1"/>
              <a:t>avaiiable</a:t>
            </a:r>
            <a:r>
              <a:rPr lang="en-IN" sz="2400" dirty="0"/>
              <a:t> commercially as a disposable </a:t>
            </a:r>
            <a:r>
              <a:rPr lang="en-IN" sz="2400" dirty="0" smtClean="0"/>
              <a:t>packet containing pellets of sodium </a:t>
            </a:r>
            <a:r>
              <a:rPr lang="en-IN" sz="2400" dirty="0" err="1" smtClean="0"/>
              <a:t>borohydrite</a:t>
            </a:r>
            <a:r>
              <a:rPr lang="en-IN" sz="2400" dirty="0" smtClean="0"/>
              <a:t>,  cobalt </a:t>
            </a:r>
            <a:r>
              <a:rPr lang="en-IN" sz="2400" dirty="0"/>
              <a:t>chloride</a:t>
            </a:r>
            <a:r>
              <a:rPr lang="en-IN" sz="2400" dirty="0" smtClean="0"/>
              <a:t>, citric </a:t>
            </a:r>
            <a:r>
              <a:rPr lang="en-IN" sz="2400" dirty="0"/>
              <a:t>acid </a:t>
            </a:r>
            <a:r>
              <a:rPr lang="en-IN" sz="2400" dirty="0" smtClean="0"/>
              <a:t>and </a:t>
            </a:r>
            <a:r>
              <a:rPr lang="en-IN" sz="2400" dirty="0"/>
              <a:t>sodium bicarbonate. </a:t>
            </a:r>
            <a:endParaRPr lang="en-IN" sz="2400" dirty="0" smtClean="0"/>
          </a:p>
          <a:p>
            <a:r>
              <a:rPr lang="en-IN" sz="2400" dirty="0" smtClean="0"/>
              <a:t>It </a:t>
            </a:r>
            <a:r>
              <a:rPr lang="en-IN" sz="2400" dirty="0"/>
              <a:t>is now widely </a:t>
            </a:r>
            <a:r>
              <a:rPr lang="en-IN" sz="2400" dirty="0" smtClean="0"/>
              <a:t>used for preparing </a:t>
            </a:r>
            <a:r>
              <a:rPr lang="en-IN" sz="2400" dirty="0"/>
              <a:t>anaerobic jars. </a:t>
            </a:r>
            <a:endParaRPr lang="en-IN" sz="2400" dirty="0" smtClean="0"/>
          </a:p>
          <a:p>
            <a:r>
              <a:rPr lang="en-IN" sz="2400" dirty="0" smtClean="0"/>
              <a:t>These </a:t>
            </a:r>
            <a:r>
              <a:rPr lang="en-IN" sz="2400" dirty="0"/>
              <a:t>chemicals </a:t>
            </a:r>
            <a:r>
              <a:rPr lang="en-IN" sz="2400" dirty="0" smtClean="0"/>
              <a:t>generate hydrogen </a:t>
            </a:r>
            <a:r>
              <a:rPr lang="en-IN" sz="2400" dirty="0"/>
              <a:t>and carbon dioxide when water is added</a:t>
            </a:r>
            <a:r>
              <a:rPr lang="en-IN" sz="2400" dirty="0" smtClean="0"/>
              <a:t>. </a:t>
            </a:r>
            <a:endParaRPr lang="en-IN" sz="2400" dirty="0"/>
          </a:p>
          <a:p>
            <a:r>
              <a:rPr lang="en-IN" sz="2400" dirty="0"/>
              <a:t>Hydrogen combines with oxygen in the presence of a</a:t>
            </a:r>
          </a:p>
          <a:p>
            <a:r>
              <a:rPr lang="en-IN" sz="2400" dirty="0"/>
              <a:t>catalyst. </a:t>
            </a:r>
            <a:endParaRPr lang="en-IN" sz="2400" dirty="0" smtClean="0"/>
          </a:p>
          <a:p>
            <a:r>
              <a:rPr lang="en-IN" sz="2400" dirty="0" smtClean="0"/>
              <a:t>After </a:t>
            </a:r>
            <a:r>
              <a:rPr lang="en-IN" sz="2400" dirty="0"/>
              <a:t>the inoculated </a:t>
            </a:r>
            <a:r>
              <a:rPr lang="en-IN" sz="2400" dirty="0" smtClean="0"/>
              <a:t>plates  are </a:t>
            </a:r>
            <a:r>
              <a:rPr lang="en-IN" sz="2400" dirty="0"/>
              <a:t>placed </a:t>
            </a:r>
            <a:r>
              <a:rPr lang="en-IN" sz="2400" dirty="0" smtClean="0"/>
              <a:t>inside  an air</a:t>
            </a:r>
            <a:r>
              <a:rPr lang="en-IN" sz="2400" dirty="0"/>
              <a:t> </a:t>
            </a:r>
            <a:r>
              <a:rPr lang="en-IN" sz="2400" dirty="0" smtClean="0"/>
              <a:t> tight </a:t>
            </a:r>
            <a:r>
              <a:rPr lang="en-IN" sz="2400" dirty="0"/>
              <a:t>jar, the packet of " as-pa ' with water added, </a:t>
            </a:r>
            <a:r>
              <a:rPr lang="en-IN" sz="2400" dirty="0" smtClean="0"/>
              <a:t>is kept </a:t>
            </a:r>
            <a:r>
              <a:rPr lang="en-IN" sz="2400" dirty="0"/>
              <a:t>inside and the lid is </a:t>
            </a:r>
            <a:r>
              <a:rPr lang="en-IN" sz="2400" dirty="0" smtClean="0"/>
              <a:t>ti</a:t>
            </a:r>
            <a:r>
              <a:rPr lang="en-IN" sz="2400" dirty="0"/>
              <a:t>g</a:t>
            </a:r>
            <a:r>
              <a:rPr lang="en-IN" sz="2400" dirty="0" smtClean="0"/>
              <a:t>htly </a:t>
            </a:r>
            <a:r>
              <a:rPr lang="en-IN" sz="2400" dirty="0"/>
              <a:t>closed. </a:t>
            </a:r>
            <a:endParaRPr lang="en-IN" sz="2400" dirty="0" smtClean="0"/>
          </a:p>
          <a:p>
            <a:r>
              <a:rPr lang="en-IN" sz="2400" dirty="0" smtClean="0"/>
              <a:t>The </a:t>
            </a:r>
            <a:r>
              <a:rPr lang="en-IN" sz="2400" dirty="0"/>
              <a:t>"</a:t>
            </a:r>
            <a:r>
              <a:rPr lang="en-IN" sz="2400" dirty="0" smtClean="0"/>
              <a:t>Gas-pak“ technique </a:t>
            </a:r>
            <a:r>
              <a:rPr lang="en-IN" sz="2400" dirty="0"/>
              <a:t>is simple as compared to filling of gases </a:t>
            </a:r>
            <a:r>
              <a:rPr lang="en-IN" sz="2400" dirty="0" smtClean="0"/>
              <a:t>by cylinders</a:t>
            </a:r>
            <a:r>
              <a:rPr lang="en-IN" sz="2400" dirty="0"/>
              <a:t>.</a:t>
            </a:r>
          </a:p>
        </p:txBody>
      </p:sp>
    </p:spTree>
    <p:extLst>
      <p:ext uri="{BB962C8B-B14F-4D97-AF65-F5344CB8AC3E}">
        <p14:creationId xmlns:p14="http://schemas.microsoft.com/office/powerpoint/2010/main" xmlns="" val="36123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normAutofit/>
          </a:bodyPr>
          <a:lstStyle/>
          <a:p>
            <a:pPr marL="118872" indent="0">
              <a:buNone/>
            </a:pPr>
            <a:r>
              <a:rPr lang="en-IN" sz="2800" b="1" dirty="0"/>
              <a:t>BIOLOGICAL METHODS</a:t>
            </a:r>
          </a:p>
          <a:p>
            <a:r>
              <a:rPr lang="en-IN" sz="2800" dirty="0"/>
              <a:t>This </a:t>
            </a:r>
            <a:r>
              <a:rPr lang="en-IN" sz="2800" dirty="0" smtClean="0"/>
              <a:t>has </a:t>
            </a:r>
            <a:r>
              <a:rPr lang="en-IN" sz="2800" dirty="0"/>
              <a:t>been attempted by </a:t>
            </a:r>
            <a:r>
              <a:rPr lang="en-IN" sz="2800" dirty="0" smtClean="0"/>
              <a:t>incubating aerobic organisms along with anaerobic bacteria.</a:t>
            </a:r>
          </a:p>
          <a:p>
            <a:r>
              <a:rPr lang="en-US" sz="2800" dirty="0" smtClean="0"/>
              <a:t>Two blood agar plates are taken </a:t>
            </a:r>
            <a:r>
              <a:rPr lang="en-IN" sz="2800" dirty="0" smtClean="0"/>
              <a:t>-</a:t>
            </a:r>
            <a:r>
              <a:rPr lang="en-IN" sz="2800" dirty="0"/>
              <a:t>one </a:t>
            </a:r>
            <a:r>
              <a:rPr lang="en-IN" sz="2800" dirty="0" smtClean="0"/>
              <a:t>is inoculated </a:t>
            </a:r>
            <a:r>
              <a:rPr lang="en-IN" sz="2800" dirty="0"/>
              <a:t>with </a:t>
            </a:r>
            <a:r>
              <a:rPr lang="en-IN" sz="2800" i="1" dirty="0"/>
              <a:t>Pseudomonas </a:t>
            </a:r>
            <a:r>
              <a:rPr lang="en-IN" sz="2800" i="1" dirty="0" err="1" smtClean="0"/>
              <a:t>aeruginosa</a:t>
            </a:r>
            <a:r>
              <a:rPr lang="en-IN" sz="2800" i="1" dirty="0" smtClean="0"/>
              <a:t> </a:t>
            </a:r>
            <a:r>
              <a:rPr lang="en-IN" sz="2800" dirty="0" smtClean="0"/>
              <a:t>(</a:t>
            </a:r>
            <a:r>
              <a:rPr lang="en-IN" sz="2800" dirty="0"/>
              <a:t>aerobic bacteria) and the other with specimen </a:t>
            </a:r>
            <a:r>
              <a:rPr lang="en-IN" sz="2800" dirty="0" smtClean="0"/>
              <a:t>of anaerobic </a:t>
            </a:r>
            <a:r>
              <a:rPr lang="en-IN" sz="2800" dirty="0"/>
              <a:t>bacteria. </a:t>
            </a:r>
            <a:endParaRPr lang="en-IN" sz="2800" dirty="0" smtClean="0"/>
          </a:p>
          <a:p>
            <a:r>
              <a:rPr lang="en-IN" sz="2800" dirty="0" smtClean="0"/>
              <a:t>Two </a:t>
            </a:r>
            <a:r>
              <a:rPr lang="en-IN" sz="2800" dirty="0"/>
              <a:t>plates are placed one over </a:t>
            </a:r>
            <a:r>
              <a:rPr lang="en-IN" sz="2800" dirty="0" smtClean="0"/>
              <a:t>the other </a:t>
            </a:r>
            <a:r>
              <a:rPr lang="en-IN" sz="2800" dirty="0"/>
              <a:t>and sealed along the rims and are incubated</a:t>
            </a:r>
            <a:r>
              <a:rPr lang="en-IN" sz="2800" dirty="0" smtClean="0"/>
              <a:t>.</a:t>
            </a:r>
          </a:p>
          <a:p>
            <a:r>
              <a:rPr lang="en-US" sz="2800" dirty="0" smtClean="0"/>
              <a:t>This  method is slow and ineffective</a:t>
            </a:r>
            <a:endParaRPr lang="en-IN" sz="2800" dirty="0"/>
          </a:p>
        </p:txBody>
      </p:sp>
    </p:spTree>
    <p:extLst>
      <p:ext uri="{BB962C8B-B14F-4D97-AF65-F5344CB8AC3E}">
        <p14:creationId xmlns:p14="http://schemas.microsoft.com/office/powerpoint/2010/main" xmlns="" val="9735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u="sng" dirty="0"/>
              <a:t>5. </a:t>
            </a:r>
            <a:r>
              <a:rPr lang="en-IN" sz="4800" i="1" u="sng" dirty="0"/>
              <a:t>By Reducing Agents </a:t>
            </a:r>
            <a:endParaRPr lang="en-IN" dirty="0"/>
          </a:p>
        </p:txBody>
      </p:sp>
      <p:sp>
        <p:nvSpPr>
          <p:cNvPr id="3" name="Content Placeholder 2"/>
          <p:cNvSpPr>
            <a:spLocks noGrp="1"/>
          </p:cNvSpPr>
          <p:nvPr>
            <p:ph idx="1"/>
          </p:nvPr>
        </p:nvSpPr>
        <p:spPr>
          <a:xfrm>
            <a:off x="152400" y="1447800"/>
            <a:ext cx="8839200" cy="5181600"/>
          </a:xfrm>
        </p:spPr>
        <p:txBody>
          <a:bodyPr>
            <a:noAutofit/>
          </a:bodyPr>
          <a:lstStyle/>
          <a:p>
            <a:r>
              <a:rPr lang="en-IN" sz="2400" u="sng" dirty="0"/>
              <a:t>5. </a:t>
            </a:r>
            <a:r>
              <a:rPr lang="en-IN" sz="2400" i="1" u="sng" dirty="0"/>
              <a:t>By Reducing Agents </a:t>
            </a:r>
            <a:endParaRPr lang="en-IN" sz="2400" dirty="0"/>
          </a:p>
          <a:p>
            <a:r>
              <a:rPr lang="en-IN" sz="2400" dirty="0"/>
              <a:t>Oxygen in culture media can be </a:t>
            </a:r>
            <a:r>
              <a:rPr lang="en-IN" sz="2400" dirty="0" smtClean="0"/>
              <a:t>reduced by various agents </a:t>
            </a:r>
            <a:r>
              <a:rPr lang="en-IN" sz="2400" dirty="0"/>
              <a:t>such as glucose, </a:t>
            </a:r>
            <a:r>
              <a:rPr lang="en-IN" sz="2400" dirty="0" err="1" smtClean="0"/>
              <a:t>thioglycollate</a:t>
            </a:r>
            <a:r>
              <a:rPr lang="en-IN" sz="2400" dirty="0"/>
              <a:t>, cooked meat pieces</a:t>
            </a:r>
            <a:r>
              <a:rPr lang="en-IN" sz="2400" dirty="0" smtClean="0"/>
              <a:t>, cysteine </a:t>
            </a:r>
            <a:r>
              <a:rPr lang="en-IN" sz="2400" dirty="0"/>
              <a:t>and ascorbic acid. </a:t>
            </a:r>
            <a:endParaRPr lang="en-IN" sz="2400" dirty="0" smtClean="0"/>
          </a:p>
          <a:p>
            <a:r>
              <a:rPr lang="en-IN" sz="2400" dirty="0" smtClean="0"/>
              <a:t>Based </a:t>
            </a:r>
            <a:r>
              <a:rPr lang="en-IN" sz="2400" dirty="0"/>
              <a:t>on this principle, </a:t>
            </a:r>
            <a:r>
              <a:rPr lang="en-IN" sz="2400" dirty="0" smtClean="0"/>
              <a:t>the </a:t>
            </a:r>
            <a:r>
              <a:rPr lang="en-IN" sz="2400" dirty="0"/>
              <a:t>two most widely employed anaerobic liquid </a:t>
            </a:r>
            <a:r>
              <a:rPr lang="en-IN" sz="2400" dirty="0" smtClean="0"/>
              <a:t>culture media are: </a:t>
            </a:r>
          </a:p>
          <a:p>
            <a:pPr lvl="1"/>
            <a:r>
              <a:rPr lang="en-IN" sz="2400" i="1" dirty="0" smtClean="0"/>
              <a:t>THIOGLYCOLLATE </a:t>
            </a:r>
            <a:r>
              <a:rPr lang="en-IN" sz="2400" i="1" dirty="0"/>
              <a:t>BROTH </a:t>
            </a:r>
            <a:r>
              <a:rPr lang="en-IN" sz="2400" dirty="0"/>
              <a:t>/</a:t>
            </a:r>
          </a:p>
          <a:p>
            <a:pPr lvl="2"/>
            <a:r>
              <a:rPr lang="en-IN" dirty="0"/>
              <a:t>It contains nutrient broth and 1 % </a:t>
            </a:r>
            <a:r>
              <a:rPr lang="en-IN" dirty="0" err="1"/>
              <a:t>thioglycollate</a:t>
            </a:r>
            <a:r>
              <a:rPr lang="en-IN" dirty="0"/>
              <a:t>.</a:t>
            </a:r>
          </a:p>
          <a:p>
            <a:pPr lvl="1"/>
            <a:r>
              <a:rPr lang="en-IN" sz="2400" i="1" dirty="0"/>
              <a:t>COOKED MEAT BROTH (CMB) </a:t>
            </a:r>
            <a:r>
              <a:rPr lang="en-IN" sz="2400" dirty="0" smtClean="0"/>
              <a:t>_</a:t>
            </a:r>
            <a:endParaRPr lang="en-IN" sz="2400" dirty="0"/>
          </a:p>
          <a:p>
            <a:pPr lvl="2"/>
            <a:r>
              <a:rPr lang="en-IN" dirty="0"/>
              <a:t>It is also known as Robertson's cooked meat </a:t>
            </a:r>
            <a:r>
              <a:rPr lang="en-IN" b="1" dirty="0"/>
              <a:t>(RCM</a:t>
            </a:r>
            <a:r>
              <a:rPr lang="en-IN" b="1" dirty="0" smtClean="0"/>
              <a:t>) </a:t>
            </a:r>
            <a:r>
              <a:rPr lang="en-IN" dirty="0" smtClean="0"/>
              <a:t>medium.</a:t>
            </a:r>
          </a:p>
          <a:p>
            <a:pPr lvl="2"/>
            <a:r>
              <a:rPr lang="en-IN" dirty="0" smtClean="0"/>
              <a:t>It </a:t>
            </a:r>
            <a:r>
              <a:rPr lang="en-IN" dirty="0"/>
              <a:t>contains nutrient broth and pieces of </a:t>
            </a:r>
            <a:r>
              <a:rPr lang="en-IN" dirty="0" smtClean="0"/>
              <a:t>fat-free minced </a:t>
            </a:r>
            <a:r>
              <a:rPr lang="en-IN" dirty="0"/>
              <a:t>cooked meat of ox heart.</a:t>
            </a:r>
          </a:p>
        </p:txBody>
      </p:sp>
    </p:spTree>
    <p:extLst>
      <p:ext uri="{BB962C8B-B14F-4D97-AF65-F5344CB8AC3E}">
        <p14:creationId xmlns:p14="http://schemas.microsoft.com/office/powerpoint/2010/main" xmlns="" val="36062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775191"/>
            <a:ext cx="8458200" cy="4778009"/>
          </a:xfrm>
        </p:spPr>
        <p:txBody>
          <a:bodyPr>
            <a:normAutofit fontScale="85000" lnSpcReduction="20000"/>
          </a:bodyPr>
          <a:lstStyle/>
          <a:p>
            <a:r>
              <a:rPr lang="en-IN" dirty="0"/>
              <a:t>Koch, Pasteur, and their colleagues in the 19th and early 20th centuries created media formulations that contained cow brains, potatoes, hay, and all sorts of other enticing microbial edibles. </a:t>
            </a:r>
            <a:endParaRPr lang="en-IN" dirty="0" smtClean="0"/>
          </a:p>
          <a:p>
            <a:r>
              <a:rPr lang="en-IN" dirty="0" smtClean="0"/>
              <a:t>Today</a:t>
            </a:r>
            <a:r>
              <a:rPr lang="en-IN" dirty="0"/>
              <a:t>, bacteriological media formulations can be purchased in powdered form, so that all the preparer has to do is to measure out the correct amount, add the right amount of water, and mix. </a:t>
            </a:r>
            <a:endParaRPr lang="en-IN" dirty="0" smtClean="0"/>
          </a:p>
          <a:p>
            <a:r>
              <a:rPr lang="en-IN" dirty="0" smtClean="0"/>
              <a:t>After </a:t>
            </a:r>
            <a:r>
              <a:rPr lang="en-IN" dirty="0"/>
              <a:t>the basic formula has been prepared, the medium is sterilized in an autoclave, which produces steam under pressure and achieves temperatures above boiling. </a:t>
            </a:r>
            <a:endParaRPr lang="en-IN" dirty="0" smtClean="0"/>
          </a:p>
          <a:p>
            <a:r>
              <a:rPr lang="en-IN" dirty="0" smtClean="0"/>
              <a:t>Once </a:t>
            </a:r>
            <a:r>
              <a:rPr lang="en-IN" dirty="0"/>
              <a:t>sterilized media has cooled, it is ready to be used.</a:t>
            </a:r>
          </a:p>
        </p:txBody>
      </p:sp>
    </p:spTree>
    <p:extLst>
      <p:ext uri="{BB962C8B-B14F-4D97-AF65-F5344CB8AC3E}">
        <p14:creationId xmlns:p14="http://schemas.microsoft.com/office/powerpoint/2010/main" xmlns="" val="134883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775191"/>
            <a:ext cx="8763000" cy="4854209"/>
          </a:xfrm>
        </p:spPr>
        <p:txBody>
          <a:bodyPr>
            <a:normAutofit/>
          </a:bodyPr>
          <a:lstStyle/>
          <a:p>
            <a:pPr marL="118872" indent="0">
              <a:buNone/>
            </a:pPr>
            <a:r>
              <a:rPr lang="en-IN" sz="2800" b="1" i="1" dirty="0"/>
              <a:t>Principle</a:t>
            </a:r>
          </a:p>
          <a:p>
            <a:r>
              <a:rPr lang="en-IN" sz="2800" dirty="0"/>
              <a:t>1. </a:t>
            </a:r>
            <a:r>
              <a:rPr lang="en-IN" sz="2800" dirty="0" smtClean="0"/>
              <a:t>Unsaturated fatty </a:t>
            </a:r>
            <a:r>
              <a:rPr lang="en-IN" sz="2800" dirty="0"/>
              <a:t>acids present in meat utilise</a:t>
            </a:r>
          </a:p>
          <a:p>
            <a:r>
              <a:rPr lang="en-IN" sz="2800" dirty="0" smtClean="0"/>
              <a:t>oxygen </a:t>
            </a:r>
            <a:r>
              <a:rPr lang="en-IN" sz="2800" dirty="0"/>
              <a:t>for a </a:t>
            </a:r>
            <a:r>
              <a:rPr lang="en-IN" sz="2800" dirty="0" smtClean="0"/>
              <a:t>auto oxidation, </a:t>
            </a:r>
            <a:r>
              <a:rPr lang="en-IN" sz="2800" dirty="0"/>
              <a:t>this reaction is </a:t>
            </a:r>
            <a:r>
              <a:rPr lang="en-IN" sz="2800" dirty="0" smtClean="0"/>
              <a:t>catalysed by </a:t>
            </a:r>
            <a:r>
              <a:rPr lang="en-IN" sz="2800" dirty="0"/>
              <a:t>haematin in the meat.</a:t>
            </a:r>
          </a:p>
          <a:p>
            <a:r>
              <a:rPr lang="en-IN" sz="2800" dirty="0"/>
              <a:t>2. Glutathione and cysteine (both are </a:t>
            </a:r>
            <a:r>
              <a:rPr lang="en-IN" sz="2800" dirty="0" smtClean="0"/>
              <a:t>reducing agents</a:t>
            </a:r>
            <a:r>
              <a:rPr lang="en-IN" sz="2800" dirty="0"/>
              <a:t>) present in meat also utilize oxygen .</a:t>
            </a:r>
          </a:p>
          <a:p>
            <a:r>
              <a:rPr lang="en-IN" sz="2800" dirty="0"/>
              <a:t>3. </a:t>
            </a:r>
            <a:r>
              <a:rPr lang="en-IN" sz="2800" dirty="0" err="1"/>
              <a:t>Sulphydryl</a:t>
            </a:r>
            <a:r>
              <a:rPr lang="en-IN" sz="2800" dirty="0"/>
              <a:t> compounds (present in cysteine) </a:t>
            </a:r>
            <a:r>
              <a:rPr lang="en-IN" sz="2800" dirty="0" smtClean="0"/>
              <a:t>also contribute </a:t>
            </a:r>
            <a:r>
              <a:rPr lang="en-IN" sz="2800" dirty="0"/>
              <a:t>for a reduced oxidation-reduction </a:t>
            </a:r>
            <a:r>
              <a:rPr lang="en-IN" sz="2800" b="1" dirty="0"/>
              <a:t>(OR</a:t>
            </a:r>
            <a:r>
              <a:rPr lang="en-IN" sz="2800" b="1" dirty="0" smtClean="0"/>
              <a:t>) </a:t>
            </a:r>
            <a:r>
              <a:rPr lang="en-IN" sz="2800" dirty="0" smtClean="0"/>
              <a:t>potential</a:t>
            </a:r>
            <a:r>
              <a:rPr lang="en-IN" sz="2800" dirty="0"/>
              <a:t>.</a:t>
            </a:r>
          </a:p>
        </p:txBody>
      </p:sp>
    </p:spTree>
    <p:extLst>
      <p:ext uri="{BB962C8B-B14F-4D97-AF65-F5344CB8AC3E}">
        <p14:creationId xmlns:p14="http://schemas.microsoft.com/office/powerpoint/2010/main" xmlns="" val="247854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118872" indent="0">
              <a:buNone/>
            </a:pPr>
            <a:r>
              <a:rPr lang="en-IN" sz="2800" b="1" i="1" dirty="0"/>
              <a:t>Procedure</a:t>
            </a:r>
          </a:p>
          <a:p>
            <a:r>
              <a:rPr lang="en-IN" sz="2800" dirty="0"/>
              <a:t>Before inoculation , the medium is boiled in water </a:t>
            </a:r>
            <a:r>
              <a:rPr lang="en-IN" sz="2800" dirty="0" smtClean="0"/>
              <a:t>bath at </a:t>
            </a:r>
            <a:r>
              <a:rPr lang="en-IN" sz="2800" dirty="0"/>
              <a:t>80°C for 30 minutes to make it oxygen free. </a:t>
            </a:r>
            <a:endParaRPr lang="en-IN" sz="2800" dirty="0" smtClean="0"/>
          </a:p>
          <a:p>
            <a:r>
              <a:rPr lang="en-IN" sz="2800" dirty="0" smtClean="0"/>
              <a:t>For strict anaerobiosis </a:t>
            </a:r>
            <a:r>
              <a:rPr lang="en-IN" sz="2800" dirty="0"/>
              <a:t>the surface of CMB medium may be </a:t>
            </a:r>
            <a:r>
              <a:rPr lang="en-IN" sz="2800" dirty="0" smtClean="0"/>
              <a:t>covered with </a:t>
            </a:r>
            <a:r>
              <a:rPr lang="en-IN" sz="2800" dirty="0"/>
              <a:t>a layer of sterile liquid paraffin.</a:t>
            </a:r>
          </a:p>
          <a:p>
            <a:pPr marL="118872" indent="0">
              <a:buNone/>
            </a:pPr>
            <a:r>
              <a:rPr lang="en-IN" sz="2800" b="1" i="1" dirty="0"/>
              <a:t>Interpretation</a:t>
            </a:r>
          </a:p>
          <a:p>
            <a:r>
              <a:rPr lang="en-IN" sz="2800" dirty="0" err="1"/>
              <a:t>Saccharolytic</a:t>
            </a:r>
            <a:r>
              <a:rPr lang="en-IN" sz="2800" dirty="0"/>
              <a:t> anaerobes ( </a:t>
            </a:r>
            <a:r>
              <a:rPr lang="en-IN" sz="2800" i="1" dirty="0"/>
              <a:t>Cl. perfringens) </a:t>
            </a:r>
            <a:r>
              <a:rPr lang="en-IN" sz="2800" dirty="0"/>
              <a:t>turn the </a:t>
            </a:r>
            <a:r>
              <a:rPr lang="en-IN" sz="2800" dirty="0" smtClean="0"/>
              <a:t>colour of </a:t>
            </a:r>
            <a:r>
              <a:rPr lang="en-IN" sz="2800" dirty="0"/>
              <a:t>meat pieces into red while it becomes black in </a:t>
            </a:r>
            <a:r>
              <a:rPr lang="en-IN" sz="2800" dirty="0" smtClean="0"/>
              <a:t>case of </a:t>
            </a:r>
            <a:r>
              <a:rPr lang="en-IN" sz="2800" dirty="0" err="1"/>
              <a:t>proteolytic</a:t>
            </a:r>
            <a:r>
              <a:rPr lang="en-IN" sz="2800" dirty="0"/>
              <a:t> anaerobes ( </a:t>
            </a:r>
            <a:r>
              <a:rPr lang="en-IN" sz="2800" i="1" dirty="0"/>
              <a:t>Cl. </a:t>
            </a:r>
            <a:r>
              <a:rPr lang="en-IN" sz="2800" i="1" dirty="0" err="1"/>
              <a:t>tetani</a:t>
            </a:r>
            <a:r>
              <a:rPr lang="en-IN" sz="2800" i="1" dirty="0"/>
              <a:t>).</a:t>
            </a:r>
            <a:endParaRPr lang="en-IN" sz="2800" dirty="0"/>
          </a:p>
        </p:txBody>
      </p:sp>
    </p:spTree>
    <p:extLst>
      <p:ext uri="{BB962C8B-B14F-4D97-AF65-F5344CB8AC3E}">
        <p14:creationId xmlns:p14="http://schemas.microsoft.com/office/powerpoint/2010/main" xmlns="" val="25715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u="sng" dirty="0"/>
              <a:t>6. </a:t>
            </a:r>
            <a:r>
              <a:rPr lang="en-IN" i="1" u="sng" dirty="0"/>
              <a:t>Anaerobic </a:t>
            </a:r>
            <a:r>
              <a:rPr lang="en-IN" i="1" u="sng" dirty="0" smtClean="0"/>
              <a:t>Chamber</a:t>
            </a:r>
            <a:endParaRPr lang="en-IN" dirty="0"/>
          </a:p>
        </p:txBody>
      </p:sp>
      <p:sp>
        <p:nvSpPr>
          <p:cNvPr id="3" name="Content Placeholder 2"/>
          <p:cNvSpPr>
            <a:spLocks noGrp="1"/>
          </p:cNvSpPr>
          <p:nvPr>
            <p:ph idx="1"/>
          </p:nvPr>
        </p:nvSpPr>
        <p:spPr/>
        <p:txBody>
          <a:bodyPr>
            <a:normAutofit/>
          </a:bodyPr>
          <a:lstStyle/>
          <a:p>
            <a:r>
              <a:rPr lang="en-IN" sz="2800" u="sng" dirty="0"/>
              <a:t>6. </a:t>
            </a:r>
            <a:r>
              <a:rPr lang="en-IN" sz="2800" i="1" u="sng" dirty="0"/>
              <a:t>Anaerobic Chamber</a:t>
            </a:r>
          </a:p>
          <a:p>
            <a:r>
              <a:rPr lang="en-IN" sz="2800" dirty="0"/>
              <a:t>It is an anaerobic incubation system. </a:t>
            </a:r>
            <a:endParaRPr lang="en-IN" sz="2800" dirty="0" smtClean="0"/>
          </a:p>
          <a:p>
            <a:r>
              <a:rPr lang="en-IN" sz="2800" dirty="0" smtClean="0"/>
              <a:t>It </a:t>
            </a:r>
            <a:r>
              <a:rPr lang="en-IN" sz="2800" dirty="0"/>
              <a:t>provides </a:t>
            </a:r>
            <a:r>
              <a:rPr lang="en-IN" sz="2800" dirty="0" smtClean="0"/>
              <a:t>oxygen-free environment for inoculating culture media and for their incubation.</a:t>
            </a:r>
          </a:p>
          <a:p>
            <a:r>
              <a:rPr lang="en-IN" sz="2800" dirty="0"/>
              <a:t>It is fitted with airtight rubber gloves </a:t>
            </a:r>
            <a:r>
              <a:rPr lang="en-IN" sz="2800" dirty="0" smtClean="0"/>
              <a:t>to insert </a:t>
            </a:r>
            <a:r>
              <a:rPr lang="en-IN" sz="2800" dirty="0"/>
              <a:t>hands for working with specimens. </a:t>
            </a:r>
            <a:endParaRPr lang="en-IN" sz="2800" dirty="0" smtClean="0"/>
          </a:p>
          <a:p>
            <a:r>
              <a:rPr lang="en-IN" sz="2800" dirty="0" smtClean="0"/>
              <a:t>These anaerobic chambers </a:t>
            </a:r>
            <a:r>
              <a:rPr lang="en-IN" sz="2800" dirty="0"/>
              <a:t>contain a catalyst, </a:t>
            </a:r>
            <a:r>
              <a:rPr lang="en-IN" sz="2800" dirty="0" err="1"/>
              <a:t>dessicant</a:t>
            </a:r>
            <a:r>
              <a:rPr lang="en-IN" sz="2800" dirty="0"/>
              <a:t>, hydrogen gas</a:t>
            </a:r>
            <a:r>
              <a:rPr lang="en-IN" sz="2800" dirty="0" smtClean="0"/>
              <a:t>, carbon </a:t>
            </a:r>
            <a:r>
              <a:rPr lang="en-IN" sz="2800" dirty="0"/>
              <a:t>dioxide gas, nitrogen gas and an indicator.</a:t>
            </a:r>
          </a:p>
        </p:txBody>
      </p:sp>
    </p:spTree>
    <p:extLst>
      <p:ext uri="{BB962C8B-B14F-4D97-AF65-F5344CB8AC3E}">
        <p14:creationId xmlns:p14="http://schemas.microsoft.com/office/powerpoint/2010/main" xmlns="" val="30909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BACTEC™ Automated Blood Culture System</a:t>
            </a:r>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7098628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a:t>The BD BACTEC™ Automated Blood Culture System</a:t>
            </a:r>
          </a:p>
        </p:txBody>
      </p:sp>
      <p:sp>
        <p:nvSpPr>
          <p:cNvPr id="5" name="Content Placeholder 4"/>
          <p:cNvSpPr>
            <a:spLocks noGrp="1"/>
          </p:cNvSpPr>
          <p:nvPr>
            <p:ph idx="1"/>
          </p:nvPr>
        </p:nvSpPr>
        <p:spPr>
          <a:xfrm>
            <a:off x="0" y="1447800"/>
            <a:ext cx="8991600" cy="5410200"/>
          </a:xfrm>
        </p:spPr>
        <p:txBody>
          <a:bodyPr>
            <a:noAutofit/>
          </a:bodyPr>
          <a:lstStyle/>
          <a:p>
            <a:r>
              <a:rPr lang="en-IN" sz="2300" dirty="0"/>
              <a:t>The BD BACTEC™ Automated Blood Culture System utilizes fluorescent technology in detecting the growth of organisms in the blood culture bottles. </a:t>
            </a:r>
            <a:endParaRPr lang="en-IN" sz="2300" dirty="0" smtClean="0"/>
          </a:p>
          <a:p>
            <a:r>
              <a:rPr lang="en-IN" sz="2300" dirty="0" smtClean="0"/>
              <a:t>When </a:t>
            </a:r>
            <a:r>
              <a:rPr lang="en-IN" sz="2300" dirty="0"/>
              <a:t>microorganisms are present in the cultured vials, they metabolize nutrients in the culture medium, releasing carbon dioxide into the medium. </a:t>
            </a:r>
            <a:endParaRPr lang="en-IN" sz="2300" dirty="0" smtClean="0"/>
          </a:p>
          <a:p>
            <a:r>
              <a:rPr lang="en-IN" sz="2300" dirty="0" smtClean="0"/>
              <a:t>A </a:t>
            </a:r>
            <a:r>
              <a:rPr lang="en-IN" sz="2300" dirty="0"/>
              <a:t>dye in the sensor at the bottom of the culture bottles will react with CO2. </a:t>
            </a:r>
            <a:endParaRPr lang="en-IN" sz="2300" dirty="0" smtClean="0"/>
          </a:p>
          <a:p>
            <a:r>
              <a:rPr lang="en-IN" sz="2300" dirty="0" smtClean="0"/>
              <a:t>This </a:t>
            </a:r>
            <a:r>
              <a:rPr lang="en-IN" sz="2300" dirty="0"/>
              <a:t>modulates the amount of light that is absorbed by a fluorescent material in the sensor. </a:t>
            </a:r>
            <a:endParaRPr lang="en-IN" sz="2300" dirty="0" smtClean="0"/>
          </a:p>
          <a:p>
            <a:r>
              <a:rPr lang="en-IN" sz="2300" dirty="0" smtClean="0"/>
              <a:t>The </a:t>
            </a:r>
            <a:r>
              <a:rPr lang="en-IN" sz="2300" dirty="0"/>
              <a:t>instrument’s photo detectors measure the level of fluorescence, which corresponds to the amount of CO2 released by the organisms</a:t>
            </a:r>
            <a:r>
              <a:rPr lang="en-IN" sz="2300" dirty="0" smtClean="0"/>
              <a:t>.</a:t>
            </a:r>
          </a:p>
          <a:p>
            <a:r>
              <a:rPr lang="en-IN" sz="2300" dirty="0" smtClean="0"/>
              <a:t> </a:t>
            </a:r>
            <a:r>
              <a:rPr lang="en-IN" sz="2300" dirty="0"/>
              <a:t>Then the measurement is interpreted by the system according to preprogramed positivity algorithms. </a:t>
            </a:r>
          </a:p>
        </p:txBody>
      </p:sp>
    </p:spTree>
    <p:extLst>
      <p:ext uri="{BB962C8B-B14F-4D97-AF65-F5344CB8AC3E}">
        <p14:creationId xmlns:p14="http://schemas.microsoft.com/office/powerpoint/2010/main" xmlns="" val="30192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227" r="3870" b="6445"/>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IN"/>
          </a:p>
        </p:txBody>
      </p:sp>
      <p:sp>
        <p:nvSpPr>
          <p:cNvPr id="8" name="Content Placeholder 2"/>
          <p:cNvSpPr txBox="1">
            <a:spLocks/>
          </p:cNvSpPr>
          <p:nvPr/>
        </p:nvSpPr>
        <p:spPr>
          <a:xfrm>
            <a:off x="6400800" y="5334000"/>
            <a:ext cx="2743200" cy="1523998"/>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IN" sz="2000" dirty="0" smtClean="0">
                <a:solidFill>
                  <a:srgbClr val="FF0000"/>
                </a:solidFill>
              </a:rPr>
              <a:t>The figure explains how the Fluorescent Technology works on the BACTEC™ systems</a:t>
            </a:r>
            <a:endParaRPr lang="en-IN" sz="2000" dirty="0">
              <a:solidFill>
                <a:srgbClr val="FF0000"/>
              </a:solidFill>
            </a:endParaRPr>
          </a:p>
        </p:txBody>
      </p:sp>
    </p:spTree>
    <p:extLst>
      <p:ext uri="{BB962C8B-B14F-4D97-AF65-F5344CB8AC3E}">
        <p14:creationId xmlns:p14="http://schemas.microsoft.com/office/powerpoint/2010/main" xmlns="" val="986047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524000"/>
            <a:ext cx="8991600" cy="5333999"/>
          </a:xfrm>
        </p:spPr>
        <p:txBody>
          <a:bodyPr>
            <a:noAutofit/>
          </a:bodyPr>
          <a:lstStyle/>
          <a:p>
            <a:r>
              <a:rPr lang="en-IN" sz="2800" dirty="0" smtClean="0"/>
              <a:t>The </a:t>
            </a:r>
            <a:r>
              <a:rPr lang="en-IN" sz="2800" dirty="0"/>
              <a:t>uniqueness of BACTEC™ fluorescence sensor technology allows for fully-automated, walk-away testing using a continuous-monitoring instrument that agitates and incubates BACTEC blood culture bottles, resulting in earlier detection of positives blood culture</a:t>
            </a:r>
            <a:r>
              <a:rPr lang="en-IN" sz="2800" dirty="0" smtClean="0"/>
              <a:t>.</a:t>
            </a:r>
          </a:p>
          <a:p>
            <a:r>
              <a:rPr lang="en-IN" sz="2800" dirty="0" smtClean="0"/>
              <a:t> The </a:t>
            </a:r>
            <a:r>
              <a:rPr lang="en-IN" sz="2800" dirty="0"/>
              <a:t>system also provides advance algorithms for each media types, for special circumstances such as low blood volume, pediatric specimens or to detect slow growing organisms such as </a:t>
            </a:r>
            <a:r>
              <a:rPr lang="en-IN" sz="2800" i="1" dirty="0"/>
              <a:t>Haemophilus </a:t>
            </a:r>
            <a:r>
              <a:rPr lang="en-IN" sz="2800" dirty="0"/>
              <a:t>and </a:t>
            </a:r>
            <a:r>
              <a:rPr lang="en-IN" sz="2800" i="1" dirty="0" err="1"/>
              <a:t>Neis-seria</a:t>
            </a:r>
            <a:r>
              <a:rPr lang="en-IN" sz="2800" dirty="0"/>
              <a:t>. </a:t>
            </a:r>
            <a:endParaRPr lang="en-IN" sz="2800" dirty="0" smtClean="0"/>
          </a:p>
          <a:p>
            <a:r>
              <a:rPr lang="en-IN" sz="2800" dirty="0" smtClean="0"/>
              <a:t>The </a:t>
            </a:r>
            <a:r>
              <a:rPr lang="en-IN" sz="2800" dirty="0"/>
              <a:t>algorithms provide rapid detection of pathogens in blood culture. </a:t>
            </a:r>
          </a:p>
        </p:txBody>
      </p:sp>
    </p:spTree>
    <p:extLst>
      <p:ext uri="{BB962C8B-B14F-4D97-AF65-F5344CB8AC3E}">
        <p14:creationId xmlns:p14="http://schemas.microsoft.com/office/powerpoint/2010/main" xmlns="" val="30307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The </a:t>
            </a:r>
            <a:r>
              <a:rPr lang="en-IN" sz="2800" dirty="0"/>
              <a:t>combination of </a:t>
            </a:r>
            <a:r>
              <a:rPr lang="en-IN" sz="2800" b="1" dirty="0"/>
              <a:t>media-specific algorithms </a:t>
            </a:r>
            <a:r>
              <a:rPr lang="en-IN" sz="2800" dirty="0"/>
              <a:t>with </a:t>
            </a:r>
            <a:r>
              <a:rPr lang="en-IN" sz="2800" b="1" dirty="0"/>
              <a:t>growth phase-specific algorithms </a:t>
            </a:r>
            <a:r>
              <a:rPr lang="en-IN" sz="2800" dirty="0"/>
              <a:t>en-</a:t>
            </a:r>
            <a:r>
              <a:rPr lang="en-IN" sz="2800" dirty="0" err="1"/>
              <a:t>hances</a:t>
            </a:r>
            <a:r>
              <a:rPr lang="en-IN" sz="2800" dirty="0"/>
              <a:t> the sensitivity and time to detection, even in the case of </a:t>
            </a:r>
            <a:r>
              <a:rPr lang="en-IN" sz="2800" b="1" dirty="0"/>
              <a:t>delayed vial entry </a:t>
            </a:r>
            <a:r>
              <a:rPr lang="en-IN" sz="2800" dirty="0"/>
              <a:t>(≤48 hours if are not incubated or held at room temperature) and for bacteria that only generate limited amounts of carbon dioxide (e.g. </a:t>
            </a:r>
            <a:r>
              <a:rPr lang="en-IN" sz="2800" i="1" dirty="0"/>
              <a:t>Pseudomonas </a:t>
            </a:r>
            <a:r>
              <a:rPr lang="en-IN" sz="2800" i="1" dirty="0" err="1"/>
              <a:t>aeruginosa</a:t>
            </a:r>
            <a:r>
              <a:rPr lang="en-IN" sz="2800" dirty="0"/>
              <a:t>) </a:t>
            </a:r>
          </a:p>
          <a:p>
            <a:pPr marL="118872" indent="0">
              <a:buNone/>
            </a:pPr>
            <a:endParaRPr lang="en-IN" dirty="0"/>
          </a:p>
        </p:txBody>
      </p:sp>
    </p:spTree>
    <p:extLst>
      <p:ext uri="{BB962C8B-B14F-4D97-AF65-F5344CB8AC3E}">
        <p14:creationId xmlns:p14="http://schemas.microsoft.com/office/powerpoint/2010/main" xmlns="" val="35018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04800" y="1600200"/>
            <a:ext cx="8534400" cy="4397009"/>
          </a:xfrm>
        </p:spPr>
        <p:txBody>
          <a:bodyPr>
            <a:noAutofit/>
          </a:bodyPr>
          <a:lstStyle/>
          <a:p>
            <a:r>
              <a:rPr lang="en-IN" sz="2800" dirty="0"/>
              <a:t>Culture media are required to grow the organisms from infected material</a:t>
            </a:r>
            <a:r>
              <a:rPr lang="en-IN" sz="2800" dirty="0" smtClean="0"/>
              <a:t>, to </a:t>
            </a:r>
            <a:r>
              <a:rPr lang="en-IN" sz="2800" dirty="0"/>
              <a:t>identify the causative agent. </a:t>
            </a:r>
            <a:endParaRPr lang="en-IN" sz="2800" dirty="0" smtClean="0"/>
          </a:p>
          <a:p>
            <a:r>
              <a:rPr lang="en-IN" sz="2800" dirty="0" smtClean="0"/>
              <a:t>The </a:t>
            </a:r>
            <a:r>
              <a:rPr lang="en-IN" sz="2800" dirty="0"/>
              <a:t>basic constituents of culture media are:</a:t>
            </a:r>
          </a:p>
          <a:p>
            <a:pPr marL="118872" indent="0">
              <a:buNone/>
            </a:pPr>
            <a:endParaRPr lang="en-IN" sz="2800" dirty="0" smtClean="0"/>
          </a:p>
          <a:p>
            <a:pPr marL="118872" indent="0">
              <a:buNone/>
            </a:pPr>
            <a:r>
              <a:rPr lang="en-IN" sz="2800" dirty="0" smtClean="0"/>
              <a:t>1</a:t>
            </a:r>
            <a:r>
              <a:rPr lang="en-IN" sz="2800" b="1" dirty="0"/>
              <a:t>. Water: </a:t>
            </a:r>
            <a:r>
              <a:rPr lang="en-IN" sz="2800" dirty="0"/>
              <a:t>Source of hydrogen and oxygen.</a:t>
            </a:r>
          </a:p>
          <a:p>
            <a:pPr marL="118872" indent="0">
              <a:buNone/>
            </a:pPr>
            <a:endParaRPr lang="en-IN" sz="2800" b="1" dirty="0" smtClean="0"/>
          </a:p>
          <a:p>
            <a:pPr marL="118872" indent="0">
              <a:buNone/>
            </a:pPr>
            <a:r>
              <a:rPr lang="en-IN" sz="2800" b="1" dirty="0" smtClean="0"/>
              <a:t>2</a:t>
            </a:r>
            <a:r>
              <a:rPr lang="en-IN" sz="2800" b="1" dirty="0"/>
              <a:t>. Electrolyte</a:t>
            </a:r>
            <a:r>
              <a:rPr lang="en-IN" sz="2800" dirty="0"/>
              <a:t>: Sodium chloride or other electrolytes</a:t>
            </a:r>
            <a:r>
              <a:rPr lang="en-IN" sz="2800" dirty="0" smtClean="0"/>
              <a:t>.</a:t>
            </a:r>
            <a:endParaRPr lang="en-IN" sz="2800" dirty="0"/>
          </a:p>
        </p:txBody>
      </p:sp>
      <p:sp>
        <p:nvSpPr>
          <p:cNvPr id="4" name="Footer Placeholder 3"/>
          <p:cNvSpPr>
            <a:spLocks noGrp="1"/>
          </p:cNvSpPr>
          <p:nvPr>
            <p:ph type="ftr" sz="quarter" idx="11"/>
          </p:nvPr>
        </p:nvSpPr>
        <p:spPr/>
        <p:txBody>
          <a:bodyPr/>
          <a:lstStyle/>
          <a:p>
            <a:r>
              <a:rPr lang="en-US" smtClean="0"/>
              <a:t>Baveja page 40</a:t>
            </a:r>
            <a:endParaRPr lang="en-US"/>
          </a:p>
        </p:txBody>
      </p:sp>
    </p:spTree>
    <p:extLst>
      <p:ext uri="{BB962C8B-B14F-4D97-AF65-F5344CB8AC3E}">
        <p14:creationId xmlns:p14="http://schemas.microsoft.com/office/powerpoint/2010/main" xmlns="" val="2013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600201"/>
            <a:ext cx="8610600" cy="4800600"/>
          </a:xfrm>
        </p:spPr>
        <p:txBody>
          <a:bodyPr>
            <a:normAutofit/>
          </a:bodyPr>
          <a:lstStyle/>
          <a:p>
            <a:pPr marL="118872" indent="0">
              <a:buNone/>
            </a:pPr>
            <a:r>
              <a:rPr lang="en-IN" sz="2400" b="1" dirty="0"/>
              <a:t>3. Peptone: </a:t>
            </a:r>
            <a:r>
              <a:rPr lang="en-IN" sz="2400" dirty="0"/>
              <a:t>It is a complex mixture of partially digested proteins. </a:t>
            </a:r>
          </a:p>
          <a:p>
            <a:pPr lvl="1"/>
            <a:r>
              <a:rPr lang="en-IN" sz="2400" dirty="0"/>
              <a:t>It is obtained from lean meat or other protein material such as heart muscle, casein or fibrin, usually by digestion with </a:t>
            </a:r>
            <a:r>
              <a:rPr lang="en-IN" sz="2400" dirty="0" err="1"/>
              <a:t>proteolytic</a:t>
            </a:r>
            <a:r>
              <a:rPr lang="en-IN" sz="2400" dirty="0"/>
              <a:t> enzymes.</a:t>
            </a:r>
          </a:p>
          <a:p>
            <a:pPr lvl="1"/>
            <a:r>
              <a:rPr lang="en-IN" sz="2400" dirty="0"/>
              <a:t> It contains </a:t>
            </a:r>
            <a:r>
              <a:rPr lang="en-IN" sz="2400" dirty="0" err="1"/>
              <a:t>proteoses</a:t>
            </a:r>
            <a:r>
              <a:rPr lang="en-IN" sz="2400" dirty="0"/>
              <a:t>, amino-acids, polypeptides, phosphates, minerals (K, Mg), and accessary growth factors like nicotinic acid and riboflavin. </a:t>
            </a:r>
          </a:p>
          <a:p>
            <a:pPr lvl="1"/>
            <a:r>
              <a:rPr lang="en-IN" sz="2400" dirty="0"/>
              <a:t>Special brands of peptone such as </a:t>
            </a:r>
            <a:r>
              <a:rPr lang="en-IN" sz="2400" dirty="0" err="1"/>
              <a:t>neopeptone</a:t>
            </a:r>
            <a:r>
              <a:rPr lang="en-IN" sz="2400" dirty="0"/>
              <a:t>, </a:t>
            </a:r>
            <a:r>
              <a:rPr lang="en-IN" sz="2400" dirty="0" err="1"/>
              <a:t>proteose</a:t>
            </a:r>
            <a:r>
              <a:rPr lang="en-IN" sz="2400" dirty="0"/>
              <a:t> peptone are available for special uses.</a:t>
            </a:r>
          </a:p>
          <a:p>
            <a:endParaRPr lang="en-IN" dirty="0"/>
          </a:p>
        </p:txBody>
      </p:sp>
    </p:spTree>
    <p:extLst>
      <p:ext uri="{BB962C8B-B14F-4D97-AF65-F5344CB8AC3E}">
        <p14:creationId xmlns:p14="http://schemas.microsoft.com/office/powerpoint/2010/main" xmlns="" val="30101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775191"/>
            <a:ext cx="8458200" cy="4625609"/>
          </a:xfrm>
        </p:spPr>
        <p:txBody>
          <a:bodyPr>
            <a:normAutofit/>
          </a:bodyPr>
          <a:lstStyle/>
          <a:p>
            <a:r>
              <a:rPr lang="en-IN" sz="2800" b="1" dirty="0" smtClean="0"/>
              <a:t>4. Meat extract</a:t>
            </a:r>
            <a:r>
              <a:rPr lang="en-IN" sz="2800" b="1" dirty="0"/>
              <a:t>: </a:t>
            </a:r>
            <a:r>
              <a:rPr lang="en-IN" sz="2800" dirty="0"/>
              <a:t>It is available commercially as </a:t>
            </a:r>
            <a:r>
              <a:rPr lang="en-IN" sz="2800" dirty="0" err="1" smtClean="0"/>
              <a:t>Labr-Lemco</a:t>
            </a:r>
            <a:r>
              <a:rPr lang="en-IN" sz="2800" dirty="0" smtClean="0"/>
              <a:t>. It contains</a:t>
            </a:r>
            <a:r>
              <a:rPr lang="fr-FR" sz="2800" dirty="0" smtClean="0"/>
              <a:t> </a:t>
            </a:r>
            <a:r>
              <a:rPr lang="fr-FR" sz="2800" dirty="0" err="1"/>
              <a:t>protein</a:t>
            </a:r>
            <a:r>
              <a:rPr lang="fr-FR" sz="2800" dirty="0"/>
              <a:t> </a:t>
            </a:r>
            <a:r>
              <a:rPr lang="fr-FR" sz="2800" dirty="0" err="1"/>
              <a:t>degradation</a:t>
            </a:r>
            <a:r>
              <a:rPr lang="fr-FR" sz="2800" dirty="0"/>
              <a:t> </a:t>
            </a:r>
            <a:r>
              <a:rPr lang="fr-FR" sz="2800" dirty="0" err="1"/>
              <a:t>products</a:t>
            </a:r>
            <a:r>
              <a:rPr lang="fr-FR" sz="2800" dirty="0" smtClean="0"/>
              <a:t>, </a:t>
            </a:r>
            <a:r>
              <a:rPr lang="en-IN" sz="2800" dirty="0" smtClean="0"/>
              <a:t>inorganic </a:t>
            </a:r>
            <a:r>
              <a:rPr lang="en-IN" sz="2800" dirty="0"/>
              <a:t>salts, carbohydrates and growth factors.</a:t>
            </a:r>
          </a:p>
          <a:p>
            <a:endParaRPr lang="en-IN" sz="2800" b="1" dirty="0" smtClean="0"/>
          </a:p>
          <a:p>
            <a:r>
              <a:rPr lang="en-IN" sz="2800" b="1" dirty="0" smtClean="0"/>
              <a:t>5</a:t>
            </a:r>
            <a:r>
              <a:rPr lang="en-IN" sz="2800" dirty="0"/>
              <a:t>. </a:t>
            </a:r>
            <a:r>
              <a:rPr lang="en-IN" sz="2800" b="1" dirty="0"/>
              <a:t>Blood or serum: </a:t>
            </a:r>
            <a:endParaRPr lang="en-IN" sz="2800" b="1" dirty="0" smtClean="0"/>
          </a:p>
          <a:p>
            <a:pPr lvl="1"/>
            <a:r>
              <a:rPr lang="en-IN" dirty="0" smtClean="0"/>
              <a:t>These </a:t>
            </a:r>
            <a:r>
              <a:rPr lang="en-IN" dirty="0"/>
              <a:t>are used for enriching </a:t>
            </a:r>
            <a:r>
              <a:rPr lang="en-IN" dirty="0" smtClean="0"/>
              <a:t>culture media</a:t>
            </a:r>
            <a:r>
              <a:rPr lang="en-IN" dirty="0"/>
              <a:t>. </a:t>
            </a:r>
            <a:endParaRPr lang="en-IN" dirty="0" smtClean="0"/>
          </a:p>
          <a:p>
            <a:pPr lvl="1"/>
            <a:r>
              <a:rPr lang="en-IN" dirty="0" smtClean="0"/>
              <a:t>Usually </a:t>
            </a:r>
            <a:r>
              <a:rPr lang="en-IN" dirty="0"/>
              <a:t>5-10% </a:t>
            </a:r>
            <a:r>
              <a:rPr lang="en-IN" dirty="0" err="1"/>
              <a:t>defibrinated</a:t>
            </a:r>
            <a:r>
              <a:rPr lang="en-IN" dirty="0"/>
              <a:t> sheep blood </a:t>
            </a:r>
            <a:r>
              <a:rPr lang="en-IN" dirty="0" smtClean="0"/>
              <a:t>is used. </a:t>
            </a:r>
            <a:r>
              <a:rPr lang="en-IN" dirty="0"/>
              <a:t>In certain media, serum is used.</a:t>
            </a:r>
          </a:p>
        </p:txBody>
      </p:sp>
    </p:spTree>
    <p:extLst>
      <p:ext uri="{BB962C8B-B14F-4D97-AF65-F5344CB8AC3E}">
        <p14:creationId xmlns:p14="http://schemas.microsoft.com/office/powerpoint/2010/main" xmlns="" val="15414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513</TotalTime>
  <Words>4364</Words>
  <Application>Microsoft Office PowerPoint</Application>
  <PresentationFormat>On-screen Show (4:3)</PresentationFormat>
  <Paragraphs>349</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Module</vt:lpstr>
      <vt:lpstr>CULTURE  MEDIA AND  CULTURE  METHODS</vt:lpstr>
      <vt:lpstr>CULTURE  MEDIA</vt:lpstr>
      <vt:lpstr>INTRODUCTION</vt:lpstr>
      <vt:lpstr>Slide 4</vt:lpstr>
      <vt:lpstr>Slide 5</vt:lpstr>
      <vt:lpstr>Slide 6</vt:lpstr>
      <vt:lpstr>Slide 7</vt:lpstr>
      <vt:lpstr>Slide 8</vt:lpstr>
      <vt:lpstr>Slide 9</vt:lpstr>
      <vt:lpstr>Slide 10</vt:lpstr>
      <vt:lpstr>TYPES OF CULTURE MEDIA</vt:lpstr>
      <vt:lpstr>Based on physical state Liquid media, Semisolid media and Solid media</vt:lpstr>
      <vt:lpstr>Slide 13</vt:lpstr>
      <vt:lpstr>Based on nutritional factors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On the basis of presence of molecular oxygen and reducing substances in the media</vt:lpstr>
      <vt:lpstr>Slide 29</vt:lpstr>
      <vt:lpstr>Growing Bacteria in Culture</vt:lpstr>
      <vt:lpstr>Slide 31</vt:lpstr>
      <vt:lpstr>Slide 32</vt:lpstr>
      <vt:lpstr>CULTURE  METHODS</vt:lpstr>
      <vt:lpstr>INDICATION OF CULTURE MEDIA AND METHODS</vt:lpstr>
      <vt:lpstr>I. METHODS OF CULTURE</vt:lpstr>
      <vt:lpstr>A . Streak Culture (Surface Plating)</vt:lpstr>
      <vt:lpstr>Slide 37</vt:lpstr>
      <vt:lpstr>Slide 38</vt:lpstr>
      <vt:lpstr>Slide 39</vt:lpstr>
      <vt:lpstr>B. Lawn Culture</vt:lpstr>
      <vt:lpstr>C. Stroke Culture</vt:lpstr>
      <vt:lpstr>D. Stab Culture</vt:lpstr>
      <vt:lpstr>E. Pour Plate Culture</vt:lpstr>
      <vt:lpstr>F. Liquid Culture</vt:lpstr>
      <vt:lpstr>Slide 45</vt:lpstr>
      <vt:lpstr>Slide 46</vt:lpstr>
      <vt:lpstr>II. ANAEROBIC CULTURE METHODS</vt:lpstr>
      <vt:lpstr>Slide 48</vt:lpstr>
      <vt:lpstr>1. Production of a Vacuum </vt:lpstr>
      <vt:lpstr>2. Displacement of Oxygen</vt:lpstr>
      <vt:lpstr>3. By Displacement and Combustion of Oxygen</vt:lpstr>
      <vt:lpstr>Slide 52</vt:lpstr>
      <vt:lpstr>Slide 53</vt:lpstr>
      <vt:lpstr>4. Absorption of Oxygen by Chemical or biological method</vt:lpstr>
      <vt:lpstr>Slide 55</vt:lpstr>
      <vt:lpstr>Slide 56</vt:lpstr>
      <vt:lpstr>Slide 57</vt:lpstr>
      <vt:lpstr>Slide 58</vt:lpstr>
      <vt:lpstr>5. By Reducing Agents </vt:lpstr>
      <vt:lpstr>Slide 60</vt:lpstr>
      <vt:lpstr>Slide 61</vt:lpstr>
      <vt:lpstr>6. Anaerobic Chamber</vt:lpstr>
      <vt:lpstr>BACTEC™ Automated Blood Culture System</vt:lpstr>
      <vt:lpstr>The BD BACTEC™ Automated Blood Culture System</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media</dc:title>
  <dc:creator>Staff</dc:creator>
  <cp:lastModifiedBy>BOMTECH</cp:lastModifiedBy>
  <cp:revision>166</cp:revision>
  <dcterms:created xsi:type="dcterms:W3CDTF">2006-08-16T00:00:00Z</dcterms:created>
  <dcterms:modified xsi:type="dcterms:W3CDTF">2022-01-11T11:25:55Z</dcterms:modified>
</cp:coreProperties>
</file>